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Bebas Neue" panose="020B0606020202050201" pitchFamily="34" charset="0"/>
      <p:regular r:id="rId32"/>
    </p:embeddedFont>
    <p:embeddedFont>
      <p:font typeface="Caveat" panose="020B0604020202020204" charset="0"/>
      <p:regular r:id="rId33"/>
      <p:bold r:id="rId34"/>
    </p:embeddedFont>
    <p:embeddedFont>
      <p:font typeface="Roboto Black" panose="02000000000000000000" pitchFamily="2" charset="0"/>
      <p:bold r:id="rId35"/>
      <p:boldItalic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ybasketballteacher.com/growing-game-basketball-paris/"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anglophone-direct.com/french-charities/" TargetMode="External"/><Relationship Id="rId4" Type="http://schemas.openxmlformats.org/officeDocument/2006/relationships/hyperlink" Target="https://hypebeast.com/tags/stephane-ashpoo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n2s.com/booking-agency/talent-roster/salif-gueye/"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nglish.secourspopulaire.f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oefreshgood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icagotribune.com/sports/bulls/ct-chicago-bulls-michael-jordan-paris-20200419-7cf44j4sjnc7lgpcubavfbv3lq-story.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nytimes.com/1997/10/18/sports/pro-basketball-the-bulls-oui-les-bulls-almost-lose-one-in-paris.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ybasketballteacher.com/growing-game-basketball-pari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reuters.com/article/us-france-paris-basketball/in-paris-historic-ties-and-designer-takes-on-basketball-idUSKBN1KO1J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4a77121075_2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4a77121075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u="sng">
                <a:solidFill>
                  <a:schemeClr val="hlink"/>
                </a:solidFill>
                <a:hlinkClick r:id="rId3"/>
              </a:rPr>
              <a:t>https://mybasketballteacher.com/growing-game-basketball-paris/</a:t>
            </a:r>
            <a:endParaRPr>
              <a:solidFill>
                <a:schemeClr val="dk1"/>
              </a:solidFill>
            </a:endParaRPr>
          </a:p>
          <a:p>
            <a:pPr marL="0" lvl="0" indent="0" algn="l" rtl="0">
              <a:spcBef>
                <a:spcPts val="0"/>
              </a:spcBef>
              <a:spcAft>
                <a:spcPts val="0"/>
              </a:spcAft>
              <a:buNone/>
            </a:pPr>
            <a:r>
              <a:rPr lang="en" u="sng">
                <a:solidFill>
                  <a:schemeClr val="hlink"/>
                </a:solidFill>
                <a:hlinkClick r:id="rId4"/>
              </a:rPr>
              <a:t>https://hypebeast.com/tags/stephane-ashpool</a:t>
            </a:r>
            <a:endParaRPr>
              <a:solidFill>
                <a:schemeClr val="dk1"/>
              </a:solidFill>
            </a:endParaRPr>
          </a:p>
          <a:p>
            <a:pPr marL="0" lvl="0" indent="0" algn="l" rtl="0">
              <a:spcBef>
                <a:spcPts val="0"/>
              </a:spcBef>
              <a:spcAft>
                <a:spcPts val="0"/>
              </a:spcAft>
              <a:buNone/>
            </a:pPr>
            <a:endParaRPr sz="3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“Le Secours Populaire Francias is one the most active charities in france which a dedicated to problems related to children &amp; poor families, provision of food 7 clothing, professional integration, access to culture, sports, hobbies, health, holidays, defense of human right..” (</a:t>
            </a:r>
            <a:r>
              <a:rPr lang="en" u="sng">
                <a:solidFill>
                  <a:schemeClr val="hlink"/>
                </a:solidFill>
                <a:hlinkClick r:id="rId5"/>
              </a:rPr>
              <a:t>https://anglophone-direct.com/french-charities/</a:t>
            </a:r>
            <a:r>
              <a:rPr lang="en">
                <a:solidFill>
                  <a:schemeClr val="dk1"/>
                </a:solidFill>
              </a:rPr>
              <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a77121075_2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4a77121075_2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 u="sng">
                <a:solidFill>
                  <a:schemeClr val="hlink"/>
                </a:solidFill>
                <a:hlinkClick r:id="rId3"/>
              </a:rPr>
              <a:t>https://mn2s.com/booking-agency/talent-roster/salif-gueye/</a:t>
            </a:r>
            <a:endParaRPr/>
          </a:p>
          <a:p>
            <a:pPr marL="0" lvl="0" indent="0" algn="l" rtl="0">
              <a:lnSpc>
                <a:spcPct val="95000"/>
              </a:lnSpc>
              <a:spcBef>
                <a:spcPts val="1200"/>
              </a:spcBef>
              <a:spcAft>
                <a:spcPts val="0"/>
              </a:spcAft>
              <a:buNone/>
            </a:pPr>
            <a:r>
              <a:rPr lang="en">
                <a:solidFill>
                  <a:schemeClr val="dk1"/>
                </a:solidFill>
              </a:rPr>
              <a:t>Salif Gueye is a Paris native that is known for his Michael Jackson inspired street dancing. He is also internationally recognized, which started when he uploaded a video of him dancing in Paris and it went viral. We want him to collaborate with the Red Bull Dance to showcase a blend of Chicago and Parisian style dance moves. </a:t>
            </a:r>
            <a:endParaRPr/>
          </a:p>
          <a:p>
            <a:pPr marL="0" lvl="0" indent="0" algn="l" rtl="0">
              <a:lnSpc>
                <a:spcPct val="95000"/>
              </a:lnSpc>
              <a:spcBef>
                <a:spcPts val="1200"/>
              </a:spcBef>
              <a:spcAft>
                <a:spcPts val="0"/>
              </a:spcAft>
              <a:buNone/>
            </a:pPr>
            <a:r>
              <a:rPr lang="en"/>
              <a:t>Food: </a:t>
            </a:r>
            <a:endParaRPr sz="800">
              <a:solidFill>
                <a:srgbClr val="595959"/>
              </a:solidFill>
            </a:endParaRPr>
          </a:p>
          <a:p>
            <a:pPr marL="0" lvl="0" indent="0" algn="l" rtl="0">
              <a:lnSpc>
                <a:spcPct val="95000"/>
              </a:lnSpc>
              <a:spcBef>
                <a:spcPts val="1200"/>
              </a:spcBef>
              <a:spcAft>
                <a:spcPts val="0"/>
              </a:spcAft>
              <a:buNone/>
            </a:pPr>
            <a:r>
              <a:rPr lang="en">
                <a:solidFill>
                  <a:schemeClr val="dk1"/>
                </a:solidFill>
              </a:rPr>
              <a:t>Food: </a:t>
            </a:r>
            <a:endParaRPr sz="800">
              <a:solidFill>
                <a:srgbClr val="595959"/>
              </a:solidFill>
            </a:endParaRPr>
          </a:p>
          <a:p>
            <a:pPr marL="457200" lvl="0" indent="-279400" algn="l" rtl="0">
              <a:lnSpc>
                <a:spcPct val="115000"/>
              </a:lnSpc>
              <a:spcBef>
                <a:spcPts val="1200"/>
              </a:spcBef>
              <a:spcAft>
                <a:spcPts val="0"/>
              </a:spcAft>
              <a:buClr>
                <a:srgbClr val="595959"/>
              </a:buClr>
              <a:buSzPts val="800"/>
              <a:buChar char="●"/>
            </a:pPr>
            <a:r>
              <a:rPr lang="en" sz="800">
                <a:solidFill>
                  <a:srgbClr val="595959"/>
                </a:solidFill>
              </a:rPr>
              <a:t>Vienna Beef (Hot Dogs)</a:t>
            </a:r>
            <a:endParaRPr sz="800">
              <a:solidFill>
                <a:srgbClr val="595959"/>
              </a:solidFill>
            </a:endParaRPr>
          </a:p>
          <a:p>
            <a:pPr marL="457200" lvl="0" indent="-279400" algn="l" rtl="0">
              <a:lnSpc>
                <a:spcPct val="115000"/>
              </a:lnSpc>
              <a:spcBef>
                <a:spcPts val="0"/>
              </a:spcBef>
              <a:spcAft>
                <a:spcPts val="0"/>
              </a:spcAft>
              <a:buClr>
                <a:srgbClr val="595959"/>
              </a:buClr>
              <a:buSzPts val="800"/>
              <a:buChar char="●"/>
            </a:pPr>
            <a:r>
              <a:rPr lang="en" sz="800">
                <a:solidFill>
                  <a:srgbClr val="595959"/>
                </a:solidFill>
              </a:rPr>
              <a:t>Giordano’s</a:t>
            </a:r>
            <a:endParaRPr sz="800">
              <a:solidFill>
                <a:srgbClr val="595959"/>
              </a:solidFill>
            </a:endParaRPr>
          </a:p>
          <a:p>
            <a:pPr marL="457200" lvl="0" indent="-279400" algn="l" rtl="0">
              <a:lnSpc>
                <a:spcPct val="115000"/>
              </a:lnSpc>
              <a:spcBef>
                <a:spcPts val="0"/>
              </a:spcBef>
              <a:spcAft>
                <a:spcPts val="0"/>
              </a:spcAft>
              <a:buClr>
                <a:srgbClr val="595959"/>
              </a:buClr>
              <a:buSzPts val="800"/>
              <a:buChar char="●"/>
            </a:pPr>
            <a:r>
              <a:rPr lang="en" sz="800">
                <a:solidFill>
                  <a:srgbClr val="595959"/>
                </a:solidFill>
              </a:rPr>
              <a:t>Lillies Southern BBQ</a:t>
            </a:r>
            <a:endParaRPr sz="800">
              <a:solidFill>
                <a:srgbClr val="595959"/>
              </a:solidFill>
            </a:endParaRPr>
          </a:p>
          <a:p>
            <a:pPr marL="457200" lvl="0" indent="-279400" algn="l" rtl="0">
              <a:lnSpc>
                <a:spcPct val="115000"/>
              </a:lnSpc>
              <a:spcBef>
                <a:spcPts val="0"/>
              </a:spcBef>
              <a:spcAft>
                <a:spcPts val="0"/>
              </a:spcAft>
              <a:buClr>
                <a:srgbClr val="595959"/>
              </a:buClr>
              <a:buSzPts val="800"/>
              <a:buChar char="●"/>
            </a:pPr>
            <a:r>
              <a:rPr lang="en" sz="800">
                <a:solidFill>
                  <a:srgbClr val="595959"/>
                </a:solidFill>
              </a:rPr>
              <a:t>This Little Goat (went to the Taqueria)</a:t>
            </a:r>
            <a:endParaRPr sz="800">
              <a:solidFill>
                <a:srgbClr val="595959"/>
              </a:solidFill>
            </a:endParaRPr>
          </a:p>
          <a:p>
            <a:pPr marL="457200" lvl="0" indent="-279400" algn="l" rtl="0">
              <a:lnSpc>
                <a:spcPct val="115000"/>
              </a:lnSpc>
              <a:spcBef>
                <a:spcPts val="0"/>
              </a:spcBef>
              <a:spcAft>
                <a:spcPts val="0"/>
              </a:spcAft>
              <a:buClr>
                <a:srgbClr val="595959"/>
              </a:buClr>
              <a:buSzPts val="800"/>
              <a:buChar char="●"/>
            </a:pPr>
            <a:r>
              <a:rPr lang="en" sz="800">
                <a:solidFill>
                  <a:srgbClr val="595959"/>
                </a:solidFill>
              </a:rPr>
              <a:t>Garrett’s popcorn</a:t>
            </a:r>
            <a:endParaRPr sz="800">
              <a:solidFill>
                <a:srgbClr val="595959"/>
              </a:solidFill>
            </a:endParaRPr>
          </a:p>
          <a:p>
            <a:pPr marL="0" lvl="0" indent="0" algn="l" rtl="0">
              <a:lnSpc>
                <a:spcPct val="95000"/>
              </a:lnSpc>
              <a:spcBef>
                <a:spcPts val="1200"/>
              </a:spcBef>
              <a:spcAft>
                <a:spcPts val="0"/>
              </a:spcAft>
              <a:buNone/>
            </a:pPr>
            <a:r>
              <a:rPr lang="en" u="sng">
                <a:solidFill>
                  <a:schemeClr val="hlink"/>
                </a:solidFill>
                <a:hlinkClick r:id="rId4"/>
              </a:rPr>
              <a:t>https://english.secourspopulaire.fr/</a:t>
            </a:r>
            <a:endParaRPr sz="800">
              <a:solidFill>
                <a:srgbClr val="595959"/>
              </a:solidFill>
            </a:endParaRPr>
          </a:p>
          <a:p>
            <a:pPr marL="0" lvl="0" indent="0" algn="l" rtl="0">
              <a:lnSpc>
                <a:spcPct val="95000"/>
              </a:lnSpc>
              <a:spcBef>
                <a:spcPts val="1200"/>
              </a:spcBef>
              <a:spcAft>
                <a:spcPts val="1200"/>
              </a:spcAft>
              <a:buNone/>
            </a:pPr>
            <a:r>
              <a:rPr lang="en"/>
              <a:t>The charity is a non-profit that aims to fight against poverty and exclusion in France and throughout the world. </a:t>
            </a:r>
            <a:r>
              <a:rPr lang="en">
                <a:solidFill>
                  <a:schemeClr val="dk1"/>
                </a:solidFill>
              </a:rPr>
              <a:t>This charity provides an opportunity for the Bulls to leave a lasting impact on the Parisian community. </a:t>
            </a:r>
            <a:r>
              <a:rPr lang="en"/>
              <a:t>The non-profit provides emergency aid which includes food, clothing, and housing. The SPF also gives individuals access to culture and leisure as well as sport and professional integration.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50802deb8e_1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50802deb8e_1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4a77121075_2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4a77121075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https://joefreshgoods.com/</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4a77121075_2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4a77121075_2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9725" algn="l" rtl="0">
              <a:lnSpc>
                <a:spcPct val="115000"/>
              </a:lnSpc>
              <a:spcBef>
                <a:spcPts val="0"/>
              </a:spcBef>
              <a:spcAft>
                <a:spcPts val="0"/>
              </a:spcAft>
              <a:buClr>
                <a:schemeClr val="dk1"/>
              </a:buClr>
              <a:buSzPts val="1750"/>
              <a:buFont typeface="Trebuchet MS"/>
              <a:buChar char="●"/>
            </a:pPr>
            <a:r>
              <a:rPr lang="en" sz="1750" b="1">
                <a:solidFill>
                  <a:schemeClr val="dk1"/>
                </a:solidFill>
                <a:latin typeface="Trebuchet MS"/>
                <a:ea typeface="Trebuchet MS"/>
                <a:cs typeface="Trebuchet MS"/>
                <a:sym typeface="Trebuchet MS"/>
              </a:rPr>
              <a:t>Cultural Influence </a:t>
            </a:r>
            <a:endParaRPr sz="1750" b="1">
              <a:solidFill>
                <a:schemeClr val="dk1"/>
              </a:solidFill>
              <a:latin typeface="Trebuchet MS"/>
              <a:ea typeface="Trebuchet MS"/>
              <a:cs typeface="Trebuchet MS"/>
              <a:sym typeface="Trebuchet MS"/>
            </a:endParaRPr>
          </a:p>
          <a:p>
            <a:pPr marL="914400" lvl="1" indent="-339725" algn="l" rtl="0">
              <a:lnSpc>
                <a:spcPct val="115000"/>
              </a:lnSpc>
              <a:spcBef>
                <a:spcPts val="0"/>
              </a:spcBef>
              <a:spcAft>
                <a:spcPts val="0"/>
              </a:spcAft>
              <a:buClr>
                <a:schemeClr val="dk1"/>
              </a:buClr>
              <a:buSzPts val="1750"/>
              <a:buFont typeface="Trebuchet MS"/>
              <a:buChar char="○"/>
            </a:pPr>
            <a:r>
              <a:rPr lang="en" sz="1750" b="1">
                <a:solidFill>
                  <a:schemeClr val="dk1"/>
                </a:solidFill>
                <a:latin typeface="Trebuchet MS"/>
                <a:ea typeface="Trebuchet MS"/>
                <a:cs typeface="Trebuchet MS"/>
                <a:sym typeface="Trebuchet MS"/>
              </a:rPr>
              <a:t>Joe Fresh Goods &amp; Don C- Chicago </a:t>
            </a:r>
            <a:endParaRPr sz="1750" b="1">
              <a:solidFill>
                <a:schemeClr val="dk1"/>
              </a:solidFill>
              <a:latin typeface="Trebuchet MS"/>
              <a:ea typeface="Trebuchet MS"/>
              <a:cs typeface="Trebuchet MS"/>
              <a:sym typeface="Trebuchet MS"/>
            </a:endParaRPr>
          </a:p>
          <a:p>
            <a:pPr marL="914400" lvl="1" indent="-339725" algn="l" rtl="0">
              <a:lnSpc>
                <a:spcPct val="115000"/>
              </a:lnSpc>
              <a:spcBef>
                <a:spcPts val="0"/>
              </a:spcBef>
              <a:spcAft>
                <a:spcPts val="0"/>
              </a:spcAft>
              <a:buClr>
                <a:schemeClr val="dk1"/>
              </a:buClr>
              <a:buSzPts val="1750"/>
              <a:buFont typeface="Trebuchet MS"/>
              <a:buChar char="○"/>
            </a:pPr>
            <a:r>
              <a:rPr lang="en" sz="1750" b="1">
                <a:solidFill>
                  <a:schemeClr val="dk1"/>
                </a:solidFill>
                <a:latin typeface="Trebuchet MS"/>
                <a:ea typeface="Trebuchet MS"/>
                <a:cs typeface="Trebuchet MS"/>
                <a:sym typeface="Trebuchet MS"/>
              </a:rPr>
              <a:t>Pigalle- France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4a77121075_2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4a77121075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4a77121075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4a77121075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Cesar Vizcarrondo:</a:t>
            </a:r>
            <a:endParaRPr/>
          </a:p>
          <a:p>
            <a:pPr marL="0" lvl="0" indent="0" algn="l" rtl="0">
              <a:spcBef>
                <a:spcPts val="0"/>
              </a:spcBef>
              <a:spcAft>
                <a:spcPts val="0"/>
              </a:spcAft>
              <a:buNone/>
            </a:pPr>
            <a:endParaRPr/>
          </a:p>
          <a:p>
            <a:pPr marL="0" lvl="0" indent="0" algn="l" rtl="0">
              <a:spcBef>
                <a:spcPts val="0"/>
              </a:spcBef>
              <a:spcAft>
                <a:spcPts val="0"/>
              </a:spcAft>
              <a:buNone/>
            </a:pPr>
            <a:r>
              <a:rPr lang="en"/>
              <a:t>It is important that this event will be held at the Arc de triomphe because Triomphe stands for “ a great victory”, which represents a winning culture.</a:t>
            </a:r>
            <a:endParaRPr/>
          </a:p>
          <a:p>
            <a:pPr marL="0" lvl="0" indent="0" algn="l" rtl="0">
              <a:spcBef>
                <a:spcPts val="0"/>
              </a:spcBef>
              <a:spcAft>
                <a:spcPts val="0"/>
              </a:spcAft>
              <a:buNone/>
            </a:pPr>
            <a:endParaRPr/>
          </a:p>
          <a:p>
            <a:pPr marL="0" lvl="0" indent="0" algn="l" rtl="0">
              <a:spcBef>
                <a:spcPts val="0"/>
              </a:spcBef>
              <a:spcAft>
                <a:spcPts val="0"/>
              </a:spcAft>
              <a:buNone/>
            </a:pPr>
            <a:r>
              <a:rPr lang="en"/>
              <a:t>This event will be on Facebook Live because it is the most popular social media website used in France. </a:t>
            </a:r>
            <a:endParaRPr/>
          </a:p>
          <a:p>
            <a:pPr marL="0" lvl="0" indent="0" algn="l" rtl="0">
              <a:spcBef>
                <a:spcPts val="0"/>
              </a:spcBef>
              <a:spcAft>
                <a:spcPts val="0"/>
              </a:spcAft>
              <a:buNone/>
            </a:pPr>
            <a:endParaRPr/>
          </a:p>
          <a:p>
            <a:pPr marL="0" lvl="0" indent="0" algn="l" rtl="0">
              <a:spcBef>
                <a:spcPts val="0"/>
              </a:spcBef>
              <a:spcAft>
                <a:spcPts val="0"/>
              </a:spcAft>
              <a:buNone/>
            </a:pPr>
            <a:r>
              <a:rPr lang="en"/>
              <a:t>6 championships represent the rich history behind the Chicago Bulls organization as we reminisce on the time those championships were won and what it meant to americans and french basketball sport fans.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4a77121075_2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4a77121075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Event will be held at the Arc of Triomphe</a:t>
            </a:r>
            <a:endParaRPr/>
          </a:p>
          <a:p>
            <a:pPr marL="0" lvl="0" indent="0" algn="l" rtl="0">
              <a:spcBef>
                <a:spcPts val="0"/>
              </a:spcBef>
              <a:spcAft>
                <a:spcPts val="0"/>
              </a:spcAft>
              <a:buNone/>
            </a:pPr>
            <a:endParaRPr/>
          </a:p>
          <a:p>
            <a:pPr marL="0" lvl="0" indent="0" algn="l" rtl="0">
              <a:spcBef>
                <a:spcPts val="0"/>
              </a:spcBef>
              <a:spcAft>
                <a:spcPts val="0"/>
              </a:spcAft>
              <a:buNone/>
            </a:pPr>
            <a:r>
              <a:rPr lang="en"/>
              <a:t>Q&amp;A Panel hosted by Cesar Vizcarrondo (Chicago Bulls, Director of Brand &amp; Fan development)  with special guest from the 90’s Chicago Bulls team Scottie Pippen &amp; Phil Jackson and Former french soccer player Thierry Henry.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50802deb8e_5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50802deb8e_5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4a6aa158b5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4a6aa158b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4a6aa158b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4a6aa158b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50802deb8e_5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50802deb8e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50802deb8e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50802deb8e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50802deb8e_2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50802deb8e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50802deb8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50802deb8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50802deb8e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50802deb8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50802deb8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50802deb8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50802deb8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150802deb8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50802deb8e_1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150802deb8e_1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Carlon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50802deb8e_2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50802deb8e_2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50802deb8e_2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50802deb8e_2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4a77121075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4a7712107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With the demographic being 12-32 year olds, this is even more imperative. The younger generation is past the Michael Jordan era, and we want to ignite excitement and interest with the Bulls team that we have TODAY. </a:t>
            </a:r>
            <a:endParaRPr/>
          </a:p>
          <a:p>
            <a:pPr marL="0" lvl="0" indent="0" algn="l" rtl="0">
              <a:spcBef>
                <a:spcPts val="0"/>
              </a:spcBef>
              <a:spcAft>
                <a:spcPts val="0"/>
              </a:spcAft>
              <a:buNone/>
            </a:pPr>
            <a:endParaRPr/>
          </a:p>
          <a:p>
            <a:pPr marL="0" lvl="0" indent="0" algn="l" rtl="0">
              <a:spcBef>
                <a:spcPts val="0"/>
              </a:spcBef>
              <a:spcAft>
                <a:spcPts val="0"/>
              </a:spcAft>
              <a:buNone/>
            </a:pPr>
            <a:r>
              <a:rPr lang="en"/>
              <a:t>Reference: </a:t>
            </a:r>
            <a:r>
              <a:rPr lang="en" u="sng">
                <a:solidFill>
                  <a:schemeClr val="hlink"/>
                </a:solidFill>
                <a:hlinkClick r:id="rId3"/>
              </a:rPr>
              <a:t>https://www.chicagotribune.com/sports/bulls/ct-chicago-bulls-michael-jordan-paris-20200419-7cf44j4sjnc7lgpcubavfbv3lq-story.html</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https://www.nytimes.com/1997/10/18/sports/pro-basketball-the-bulls-oui-les-bulls-almost-lose-one-in-paris.html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4a77121075_2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4a77121075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4a6aa158b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4a6aa158b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4a77121075_2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4a77121075_2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PSG football games French fans are chanting “Lets go Blue!!” to bring each fan together, but we want to add a twist to their chant to represent the Chicago Bulls by saying “Allez Le Bulls!!”, which translates to “Let’s go Bulls!!”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4a77121075_2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4a77121075_2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Reveals campaign name by fading name into screen</a:t>
            </a:r>
            <a:endParaRPr/>
          </a:p>
          <a:p>
            <a:pPr marL="0" lvl="0" indent="0" algn="l" rtl="0">
              <a:spcBef>
                <a:spcPts val="0"/>
              </a:spcBef>
              <a:spcAft>
                <a:spcPts val="0"/>
              </a:spcAft>
              <a:buNone/>
            </a:pPr>
            <a:endParaRPr/>
          </a:p>
          <a:p>
            <a:pPr marL="0" lvl="0" indent="0" algn="l" rtl="0">
              <a:spcBef>
                <a:spcPts val="0"/>
              </a:spcBef>
              <a:spcAft>
                <a:spcPts val="0"/>
              </a:spcAft>
              <a:buNone/>
            </a:pPr>
            <a:r>
              <a:rPr lang="en"/>
              <a:t>Let’s Go Bulls!!!!!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4a6aa158b5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4a6aa158b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Each event will be curated by Don-C since he is the official creative liaison of the Chicago Bulls organization.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a77121075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4a77121075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https://mybasketballteacher.com/growing-game-basketball-paris/</a:t>
            </a:r>
            <a:endParaRPr/>
          </a:p>
          <a:p>
            <a:pPr marL="0" lvl="0" indent="0" algn="l" rtl="0">
              <a:lnSpc>
                <a:spcPct val="115000"/>
              </a:lnSpc>
              <a:spcBef>
                <a:spcPts val="0"/>
              </a:spcBef>
              <a:spcAft>
                <a:spcPts val="0"/>
              </a:spcAft>
              <a:buNone/>
            </a:pPr>
            <a:r>
              <a:rPr lang="en" sz="1200" u="sng">
                <a:solidFill>
                  <a:schemeClr val="dk1"/>
                </a:solid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https://www.reuters.com/article/us-france-paris-basketball/in-paris-historic-ties-and-designer-takes-on-basketball-idUSKBN1KO1J6</a:t>
            </a: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2.jp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3.gif"/><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hyperlink" Target="http://www.youtube.com/watch?v=eeonwSgg61Q"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740425" y="2797175"/>
            <a:ext cx="1507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highlight>
                  <a:schemeClr val="dk1"/>
                </a:highlight>
                <a:latin typeface="Trebuchet MS"/>
                <a:ea typeface="Trebuchet MS"/>
                <a:cs typeface="Trebuchet MS"/>
                <a:sym typeface="Trebuchet MS"/>
              </a:rPr>
              <a:t>Kyra Kroll</a:t>
            </a:r>
            <a:endParaRPr sz="1700">
              <a:solidFill>
                <a:srgbClr val="FFFFFF"/>
              </a:solidFill>
              <a:highlight>
                <a:schemeClr val="dk1"/>
              </a:highlight>
              <a:latin typeface="Trebuchet MS"/>
              <a:ea typeface="Trebuchet MS"/>
              <a:cs typeface="Trebuchet MS"/>
              <a:sym typeface="Trebuchet MS"/>
            </a:endParaRPr>
          </a:p>
        </p:txBody>
      </p:sp>
      <p:sp>
        <p:nvSpPr>
          <p:cNvPr id="55" name="Google Shape;55;p13"/>
          <p:cNvSpPr txBox="1"/>
          <p:nvPr/>
        </p:nvSpPr>
        <p:spPr>
          <a:xfrm>
            <a:off x="2842450" y="2797175"/>
            <a:ext cx="1507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highlight>
                  <a:schemeClr val="dk1"/>
                </a:highlight>
                <a:latin typeface="Trebuchet MS"/>
                <a:ea typeface="Trebuchet MS"/>
                <a:cs typeface="Trebuchet MS"/>
                <a:sym typeface="Trebuchet MS"/>
              </a:rPr>
              <a:t>Trinity White</a:t>
            </a:r>
            <a:endParaRPr sz="1700">
              <a:solidFill>
                <a:srgbClr val="FFFFFF"/>
              </a:solidFill>
              <a:highlight>
                <a:schemeClr val="dk1"/>
              </a:highlight>
              <a:latin typeface="Trebuchet MS"/>
              <a:ea typeface="Trebuchet MS"/>
              <a:cs typeface="Trebuchet MS"/>
              <a:sym typeface="Trebuchet MS"/>
            </a:endParaRPr>
          </a:p>
        </p:txBody>
      </p:sp>
      <p:pic>
        <p:nvPicPr>
          <p:cNvPr id="56" name="Google Shape;56;p13"/>
          <p:cNvPicPr preferRelativeResize="0"/>
          <p:nvPr/>
        </p:nvPicPr>
        <p:blipFill>
          <a:blip r:embed="rId4">
            <a:alphaModFix/>
          </a:blip>
          <a:stretch>
            <a:fillRect/>
          </a:stretch>
        </p:blipFill>
        <p:spPr>
          <a:xfrm>
            <a:off x="4902424" y="393861"/>
            <a:ext cx="1591301" cy="3441403"/>
          </a:xfrm>
          <a:prstGeom prst="rect">
            <a:avLst/>
          </a:prstGeom>
          <a:noFill/>
          <a:ln>
            <a:noFill/>
          </a:ln>
        </p:spPr>
      </p:pic>
      <p:sp>
        <p:nvSpPr>
          <p:cNvPr id="57" name="Google Shape;57;p13"/>
          <p:cNvSpPr txBox="1"/>
          <p:nvPr/>
        </p:nvSpPr>
        <p:spPr>
          <a:xfrm>
            <a:off x="4944463" y="2797175"/>
            <a:ext cx="15072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highlight>
                  <a:schemeClr val="dk1"/>
                </a:highlight>
                <a:latin typeface="Trebuchet MS"/>
                <a:ea typeface="Trebuchet MS"/>
                <a:cs typeface="Trebuchet MS"/>
                <a:sym typeface="Trebuchet MS"/>
              </a:rPr>
              <a:t>Ty Jenkins</a:t>
            </a:r>
            <a:endParaRPr sz="1700">
              <a:solidFill>
                <a:srgbClr val="FFFFFF"/>
              </a:solidFill>
              <a:highlight>
                <a:schemeClr val="dk1"/>
              </a:highlight>
              <a:latin typeface="Trebuchet MS"/>
              <a:ea typeface="Trebuchet MS"/>
              <a:cs typeface="Trebuchet MS"/>
              <a:sym typeface="Trebuchet MS"/>
            </a:endParaRPr>
          </a:p>
        </p:txBody>
      </p:sp>
      <p:sp>
        <p:nvSpPr>
          <p:cNvPr id="58" name="Google Shape;58;p13"/>
          <p:cNvSpPr txBox="1"/>
          <p:nvPr/>
        </p:nvSpPr>
        <p:spPr>
          <a:xfrm>
            <a:off x="6817900" y="2797175"/>
            <a:ext cx="17598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FFF"/>
                </a:solidFill>
                <a:highlight>
                  <a:schemeClr val="dk1"/>
                </a:highlight>
                <a:latin typeface="Trebuchet MS"/>
                <a:ea typeface="Trebuchet MS"/>
                <a:cs typeface="Trebuchet MS"/>
                <a:sym typeface="Trebuchet MS"/>
              </a:rPr>
              <a:t>Carlon Peterson</a:t>
            </a:r>
            <a:endParaRPr sz="1700">
              <a:solidFill>
                <a:srgbClr val="FFFFFF"/>
              </a:solidFill>
              <a:highlight>
                <a:schemeClr val="dk1"/>
              </a:highlight>
              <a:latin typeface="Trebuchet MS"/>
              <a:ea typeface="Trebuchet MS"/>
              <a:cs typeface="Trebuchet MS"/>
              <a:sym typeface="Trebuchet MS"/>
            </a:endParaRPr>
          </a:p>
        </p:txBody>
      </p:sp>
      <p:sp>
        <p:nvSpPr>
          <p:cNvPr id="59" name="Google Shape;59;p13"/>
          <p:cNvSpPr txBox="1"/>
          <p:nvPr/>
        </p:nvSpPr>
        <p:spPr>
          <a:xfrm>
            <a:off x="3188700" y="-71775"/>
            <a:ext cx="27666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600">
                <a:solidFill>
                  <a:schemeClr val="lt1"/>
                </a:solidFill>
                <a:latin typeface="Bebas Neue"/>
                <a:ea typeface="Bebas Neue"/>
                <a:cs typeface="Bebas Neue"/>
                <a:sym typeface="Bebas Neue"/>
              </a:rPr>
              <a:t>Team </a:t>
            </a:r>
            <a:r>
              <a:rPr lang="en" sz="4600">
                <a:solidFill>
                  <a:srgbClr val="54CAE4"/>
                </a:solidFill>
                <a:latin typeface="Bebas Neue"/>
                <a:ea typeface="Bebas Neue"/>
                <a:cs typeface="Bebas Neue"/>
                <a:sym typeface="Bebas Neue"/>
              </a:rPr>
              <a:t>-</a:t>
            </a:r>
            <a:r>
              <a:rPr lang="en" sz="4600">
                <a:solidFill>
                  <a:schemeClr val="lt1"/>
                </a:solidFill>
                <a:latin typeface="Bebas Neue"/>
                <a:ea typeface="Bebas Neue"/>
                <a:cs typeface="Bebas Neue"/>
                <a:sym typeface="Bebas Neue"/>
              </a:rPr>
              <a:t> MC46</a:t>
            </a:r>
            <a:endParaRPr sz="4600">
              <a:solidFill>
                <a:schemeClr val="lt1"/>
              </a:solidFill>
              <a:latin typeface="Bebas Neue"/>
              <a:ea typeface="Bebas Neue"/>
              <a:cs typeface="Bebas Neue"/>
              <a:sym typeface="Bebas Neue"/>
            </a:endParaRPr>
          </a:p>
        </p:txBody>
      </p:sp>
      <p:sp>
        <p:nvSpPr>
          <p:cNvPr id="60" name="Google Shape;60;p13"/>
          <p:cNvSpPr/>
          <p:nvPr/>
        </p:nvSpPr>
        <p:spPr>
          <a:xfrm>
            <a:off x="3452975" y="1465725"/>
            <a:ext cx="27000" cy="117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Google Shape;61;p13"/>
          <p:cNvPicPr preferRelativeResize="0"/>
          <p:nvPr/>
        </p:nvPicPr>
        <p:blipFill>
          <a:blip r:embed="rId5">
            <a:alphaModFix/>
          </a:blip>
          <a:stretch>
            <a:fillRect/>
          </a:stretch>
        </p:blipFill>
        <p:spPr>
          <a:xfrm>
            <a:off x="2267462" y="785975"/>
            <a:ext cx="2657175" cy="2657175"/>
          </a:xfrm>
          <a:prstGeom prst="rect">
            <a:avLst/>
          </a:prstGeom>
          <a:noFill/>
          <a:ln>
            <a:noFill/>
          </a:ln>
        </p:spPr>
      </p:pic>
      <p:pic>
        <p:nvPicPr>
          <p:cNvPr id="62" name="Google Shape;62;p13"/>
          <p:cNvPicPr preferRelativeResize="0"/>
          <p:nvPr/>
        </p:nvPicPr>
        <p:blipFill>
          <a:blip r:embed="rId6">
            <a:alphaModFix/>
          </a:blip>
          <a:stretch>
            <a:fillRect/>
          </a:stretch>
        </p:blipFill>
        <p:spPr>
          <a:xfrm>
            <a:off x="251338" y="1286312"/>
            <a:ext cx="2485386" cy="1656503"/>
          </a:xfrm>
          <a:prstGeom prst="rect">
            <a:avLst/>
          </a:prstGeom>
          <a:noFill/>
          <a:ln>
            <a:noFill/>
          </a:ln>
        </p:spPr>
      </p:pic>
      <p:pic>
        <p:nvPicPr>
          <p:cNvPr id="63" name="Google Shape;63;p13"/>
          <p:cNvPicPr preferRelativeResize="0"/>
          <p:nvPr/>
        </p:nvPicPr>
        <p:blipFill>
          <a:blip r:embed="rId7">
            <a:alphaModFix/>
          </a:blip>
          <a:stretch>
            <a:fillRect/>
          </a:stretch>
        </p:blipFill>
        <p:spPr>
          <a:xfrm>
            <a:off x="6902150" y="1288151"/>
            <a:ext cx="1591301" cy="150038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body" idx="1"/>
          </p:nvPr>
        </p:nvSpPr>
        <p:spPr>
          <a:xfrm>
            <a:off x="311700" y="1381075"/>
            <a:ext cx="5539500" cy="3416400"/>
          </a:xfrm>
          <a:prstGeom prst="rect">
            <a:avLst/>
          </a:prstGeom>
        </p:spPr>
        <p:txBody>
          <a:bodyPr spcFirstLastPara="1" wrap="square" lIns="91425" tIns="91425" rIns="91425" bIns="91425" anchor="t" anchorCtr="0">
            <a:normAutofit lnSpcReduction="10000"/>
          </a:bodyPr>
          <a:lstStyle/>
          <a:p>
            <a:pPr marL="457200" lvl="0" indent="-349250" algn="l" rtl="0">
              <a:lnSpc>
                <a:spcPct val="100000"/>
              </a:lnSpc>
              <a:spcBef>
                <a:spcPts val="0"/>
              </a:spcBef>
              <a:spcAft>
                <a:spcPts val="0"/>
              </a:spcAft>
              <a:buClr>
                <a:schemeClr val="dk1"/>
              </a:buClr>
              <a:buSzPts val="1900"/>
              <a:buFont typeface="Trebuchet MS"/>
              <a:buChar char="●"/>
            </a:pPr>
            <a:r>
              <a:rPr lang="en" sz="1900" b="1">
                <a:solidFill>
                  <a:schemeClr val="dk1"/>
                </a:solidFill>
                <a:latin typeface="Trebuchet MS"/>
                <a:ea typeface="Trebuchet MS"/>
                <a:cs typeface="Trebuchet MS"/>
                <a:sym typeface="Trebuchet MS"/>
              </a:rPr>
              <a:t>Paris has a very strong basketball scene</a:t>
            </a:r>
            <a:endParaRPr sz="1900" b="1">
              <a:solidFill>
                <a:schemeClr val="dk1"/>
              </a:solidFill>
              <a:latin typeface="Trebuchet MS"/>
              <a:ea typeface="Trebuchet MS"/>
              <a:cs typeface="Trebuchet MS"/>
              <a:sym typeface="Trebuchet MS"/>
            </a:endParaRPr>
          </a:p>
          <a:p>
            <a:pPr marL="914400" lvl="1" indent="-349250" algn="l" rtl="0">
              <a:lnSpc>
                <a:spcPct val="100000"/>
              </a:lnSpc>
              <a:spcBef>
                <a:spcPts val="0"/>
              </a:spcBef>
              <a:spcAft>
                <a:spcPts val="0"/>
              </a:spcAft>
              <a:buClr>
                <a:schemeClr val="dk1"/>
              </a:buClr>
              <a:buSzPts val="1900"/>
              <a:buFont typeface="Trebuchet MS"/>
              <a:buChar char="○"/>
            </a:pPr>
            <a:r>
              <a:rPr lang="en" sz="1900" b="1">
                <a:solidFill>
                  <a:schemeClr val="dk1"/>
                </a:solidFill>
                <a:latin typeface="Trebuchet MS"/>
                <a:ea typeface="Trebuchet MS"/>
                <a:cs typeface="Trebuchet MS"/>
                <a:sym typeface="Trebuchet MS"/>
              </a:rPr>
              <a:t>Lots of decorated courts that encourage people to play</a:t>
            </a:r>
            <a:endParaRPr sz="1900" b="1">
              <a:solidFill>
                <a:schemeClr val="dk1"/>
              </a:solidFill>
              <a:latin typeface="Trebuchet MS"/>
              <a:ea typeface="Trebuchet MS"/>
              <a:cs typeface="Trebuchet MS"/>
              <a:sym typeface="Trebuchet MS"/>
            </a:endParaRPr>
          </a:p>
          <a:p>
            <a:pPr marL="457200" lvl="0" indent="-349250" algn="l" rtl="0">
              <a:lnSpc>
                <a:spcPct val="100000"/>
              </a:lnSpc>
              <a:spcBef>
                <a:spcPts val="0"/>
              </a:spcBef>
              <a:spcAft>
                <a:spcPts val="0"/>
              </a:spcAft>
              <a:buClr>
                <a:schemeClr val="dk1"/>
              </a:buClr>
              <a:buSzPts val="1900"/>
              <a:buFont typeface="Trebuchet MS"/>
              <a:buChar char="●"/>
            </a:pPr>
            <a:r>
              <a:rPr lang="en" sz="1900" b="1">
                <a:solidFill>
                  <a:schemeClr val="dk1"/>
                </a:solidFill>
                <a:latin typeface="Trebuchet MS"/>
                <a:ea typeface="Trebuchet MS"/>
                <a:cs typeface="Trebuchet MS"/>
                <a:sym typeface="Trebuchet MS"/>
              </a:rPr>
              <a:t>Cultural impact</a:t>
            </a:r>
            <a:endParaRPr sz="1900" b="1">
              <a:solidFill>
                <a:schemeClr val="dk1"/>
              </a:solidFill>
              <a:latin typeface="Trebuchet MS"/>
              <a:ea typeface="Trebuchet MS"/>
              <a:cs typeface="Trebuchet MS"/>
              <a:sym typeface="Trebuchet MS"/>
            </a:endParaRPr>
          </a:p>
          <a:p>
            <a:pPr marL="914400" lvl="1" indent="-349250" algn="l" rtl="0">
              <a:lnSpc>
                <a:spcPct val="100000"/>
              </a:lnSpc>
              <a:spcBef>
                <a:spcPts val="0"/>
              </a:spcBef>
              <a:spcAft>
                <a:spcPts val="0"/>
              </a:spcAft>
              <a:buClr>
                <a:schemeClr val="dk1"/>
              </a:buClr>
              <a:buSzPts val="1900"/>
              <a:buFont typeface="Trebuchet MS"/>
              <a:buChar char="○"/>
            </a:pPr>
            <a:r>
              <a:rPr lang="en" sz="1900" b="1">
                <a:solidFill>
                  <a:schemeClr val="dk1"/>
                </a:solidFill>
                <a:latin typeface="Trebuchet MS"/>
                <a:ea typeface="Trebuchet MS"/>
                <a:cs typeface="Trebuchet MS"/>
                <a:sym typeface="Trebuchet MS"/>
              </a:rPr>
              <a:t>Fosters the love for basketball in the community</a:t>
            </a:r>
            <a:endParaRPr sz="1900" b="1">
              <a:solidFill>
                <a:schemeClr val="dk1"/>
              </a:solidFill>
              <a:latin typeface="Trebuchet MS"/>
              <a:ea typeface="Trebuchet MS"/>
              <a:cs typeface="Trebuchet MS"/>
              <a:sym typeface="Trebuchet MS"/>
            </a:endParaRPr>
          </a:p>
          <a:p>
            <a:pPr marL="914400" lvl="1" indent="-349250" algn="l" rtl="0">
              <a:lnSpc>
                <a:spcPct val="100000"/>
              </a:lnSpc>
              <a:spcBef>
                <a:spcPts val="0"/>
              </a:spcBef>
              <a:spcAft>
                <a:spcPts val="0"/>
              </a:spcAft>
              <a:buClr>
                <a:schemeClr val="dk1"/>
              </a:buClr>
              <a:buSzPts val="1900"/>
              <a:buFont typeface="Trebuchet MS"/>
              <a:buChar char="○"/>
            </a:pPr>
            <a:r>
              <a:rPr lang="en" sz="1900" b="1">
                <a:solidFill>
                  <a:schemeClr val="dk1"/>
                </a:solidFill>
                <a:latin typeface="Trebuchet MS"/>
                <a:ea typeface="Trebuchet MS"/>
                <a:cs typeface="Trebuchet MS"/>
                <a:sym typeface="Trebuchet MS"/>
              </a:rPr>
              <a:t>Brings family together</a:t>
            </a:r>
            <a:endParaRPr sz="1900" b="1">
              <a:solidFill>
                <a:schemeClr val="dk1"/>
              </a:solidFill>
              <a:latin typeface="Trebuchet MS"/>
              <a:ea typeface="Trebuchet MS"/>
              <a:cs typeface="Trebuchet MS"/>
              <a:sym typeface="Trebuchet MS"/>
            </a:endParaRPr>
          </a:p>
          <a:p>
            <a:pPr marL="457200" lvl="0" indent="-349250" algn="l" rtl="0">
              <a:lnSpc>
                <a:spcPct val="100000"/>
              </a:lnSpc>
              <a:spcBef>
                <a:spcPts val="0"/>
              </a:spcBef>
              <a:spcAft>
                <a:spcPts val="0"/>
              </a:spcAft>
              <a:buClr>
                <a:schemeClr val="dk1"/>
              </a:buClr>
              <a:buSzPts val="1900"/>
              <a:buFont typeface="Trebuchet MS"/>
              <a:buChar char="●"/>
            </a:pPr>
            <a:r>
              <a:rPr lang="en" sz="1900" b="1">
                <a:solidFill>
                  <a:schemeClr val="dk1"/>
                </a:solidFill>
                <a:latin typeface="Trebuchet MS"/>
                <a:ea typeface="Trebuchet MS"/>
                <a:cs typeface="Trebuchet MS"/>
                <a:sym typeface="Trebuchet MS"/>
              </a:rPr>
              <a:t>The Chicago Bulls and the Parisian community share the same love and passion for the game of basketball</a:t>
            </a:r>
            <a:endParaRPr sz="1900" b="1">
              <a:solidFill>
                <a:schemeClr val="dk1"/>
              </a:solidFill>
              <a:latin typeface="Trebuchet MS"/>
              <a:ea typeface="Trebuchet MS"/>
              <a:cs typeface="Trebuchet MS"/>
              <a:sym typeface="Trebuchet MS"/>
            </a:endParaRPr>
          </a:p>
          <a:p>
            <a:pPr marL="457200" lvl="0" indent="-349250" algn="l" rtl="0">
              <a:lnSpc>
                <a:spcPct val="100000"/>
              </a:lnSpc>
              <a:spcBef>
                <a:spcPts val="0"/>
              </a:spcBef>
              <a:spcAft>
                <a:spcPts val="0"/>
              </a:spcAft>
              <a:buClr>
                <a:schemeClr val="dk1"/>
              </a:buClr>
              <a:buSzPts val="1900"/>
              <a:buFont typeface="Trebuchet MS"/>
              <a:buChar char="●"/>
            </a:pPr>
            <a:r>
              <a:rPr lang="en" sz="1900" b="1">
                <a:solidFill>
                  <a:schemeClr val="dk1"/>
                </a:solidFill>
                <a:latin typeface="Trebuchet MS"/>
                <a:ea typeface="Trebuchet MS"/>
                <a:cs typeface="Trebuchet MS"/>
                <a:sym typeface="Trebuchet MS"/>
              </a:rPr>
              <a:t>To give the Parisian community the Chicago Bulls Arena experience</a:t>
            </a:r>
            <a:endParaRPr sz="1900" b="1">
              <a:solidFill>
                <a:schemeClr val="dk1"/>
              </a:solidFill>
              <a:latin typeface="Trebuchet MS"/>
              <a:ea typeface="Trebuchet MS"/>
              <a:cs typeface="Trebuchet MS"/>
              <a:sym typeface="Trebuchet MS"/>
            </a:endParaRPr>
          </a:p>
        </p:txBody>
      </p:sp>
      <p:sp>
        <p:nvSpPr>
          <p:cNvPr id="152" name="Google Shape;15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i="1">
                <a:latin typeface="Trebuchet MS"/>
                <a:ea typeface="Trebuchet MS"/>
                <a:cs typeface="Trebuchet MS"/>
                <a:sym typeface="Trebuchet MS"/>
              </a:rPr>
              <a:t>Why </a:t>
            </a:r>
            <a:r>
              <a:rPr lang="en">
                <a:solidFill>
                  <a:srgbClr val="CE1141"/>
                </a:solidFill>
                <a:latin typeface="Bebas Neue"/>
                <a:ea typeface="Bebas Neue"/>
                <a:cs typeface="Bebas Neue"/>
                <a:sym typeface="Bebas Neue"/>
              </a:rPr>
              <a:t> </a:t>
            </a:r>
            <a:r>
              <a:rPr lang="en" sz="4300">
                <a:solidFill>
                  <a:srgbClr val="CE1141"/>
                </a:solidFill>
                <a:latin typeface="Bebas Neue"/>
                <a:ea typeface="Bebas Neue"/>
                <a:cs typeface="Bebas Neue"/>
                <a:sym typeface="Bebas Neue"/>
              </a:rPr>
              <a:t>Pigalle x NIKE Court</a:t>
            </a:r>
            <a:endParaRPr sz="4300">
              <a:solidFill>
                <a:srgbClr val="CE1141"/>
              </a:solidFill>
              <a:latin typeface="Bebas Neue"/>
              <a:ea typeface="Bebas Neue"/>
              <a:cs typeface="Bebas Neue"/>
              <a:sym typeface="Bebas Neue"/>
            </a:endParaRPr>
          </a:p>
        </p:txBody>
      </p:sp>
      <p:pic>
        <p:nvPicPr>
          <p:cNvPr id="153" name="Google Shape;153;p22"/>
          <p:cNvPicPr preferRelativeResize="0"/>
          <p:nvPr/>
        </p:nvPicPr>
        <p:blipFill>
          <a:blip r:embed="rId3">
            <a:alphaModFix/>
          </a:blip>
          <a:stretch>
            <a:fillRect/>
          </a:stretch>
        </p:blipFill>
        <p:spPr>
          <a:xfrm>
            <a:off x="6367800" y="1761700"/>
            <a:ext cx="2113300" cy="2113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3"/>
          <p:cNvPicPr preferRelativeResize="0"/>
          <p:nvPr/>
        </p:nvPicPr>
        <p:blipFill>
          <a:blip r:embed="rId3">
            <a:alphaModFix/>
          </a:blip>
          <a:stretch>
            <a:fillRect/>
          </a:stretch>
        </p:blipFill>
        <p:spPr>
          <a:xfrm>
            <a:off x="5977614" y="740009"/>
            <a:ext cx="2252783" cy="4008390"/>
          </a:xfrm>
          <a:prstGeom prst="rect">
            <a:avLst/>
          </a:prstGeom>
          <a:noFill/>
          <a:ln>
            <a:noFill/>
          </a:ln>
        </p:spPr>
      </p:pic>
      <p:pic>
        <p:nvPicPr>
          <p:cNvPr id="159" name="Google Shape;159;p23"/>
          <p:cNvPicPr preferRelativeResize="0"/>
          <p:nvPr/>
        </p:nvPicPr>
        <p:blipFill>
          <a:blip r:embed="rId4">
            <a:alphaModFix/>
          </a:blip>
          <a:stretch>
            <a:fillRect/>
          </a:stretch>
        </p:blipFill>
        <p:spPr>
          <a:xfrm>
            <a:off x="5743825" y="-1211150"/>
            <a:ext cx="4731926" cy="4735984"/>
          </a:xfrm>
          <a:prstGeom prst="rect">
            <a:avLst/>
          </a:prstGeom>
          <a:noFill/>
          <a:ln>
            <a:noFill/>
          </a:ln>
        </p:spPr>
      </p:pic>
      <p:sp>
        <p:nvSpPr>
          <p:cNvPr id="160" name="Google Shape;160;p23"/>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900">
                <a:solidFill>
                  <a:srgbClr val="54CAE4"/>
                </a:solidFill>
                <a:latin typeface="Bebas Neue"/>
                <a:ea typeface="Bebas Neue"/>
                <a:cs typeface="Bebas Neue"/>
                <a:sym typeface="Bebas Neue"/>
              </a:rPr>
              <a:t>Pigalle X NIKE</a:t>
            </a:r>
            <a:r>
              <a:rPr lang="en" sz="3900">
                <a:solidFill>
                  <a:srgbClr val="CE1141"/>
                </a:solidFill>
                <a:latin typeface="Bebas Neue"/>
                <a:ea typeface="Bebas Neue"/>
                <a:cs typeface="Bebas Neue"/>
                <a:sym typeface="Bebas Neue"/>
              </a:rPr>
              <a:t> EVENT DETAILS</a:t>
            </a:r>
            <a:endParaRPr sz="3900">
              <a:solidFill>
                <a:srgbClr val="CE1141"/>
              </a:solidFill>
              <a:latin typeface="Bebas Neue"/>
              <a:ea typeface="Bebas Neue"/>
              <a:cs typeface="Bebas Neue"/>
              <a:sym typeface="Bebas Neue"/>
            </a:endParaRPr>
          </a:p>
        </p:txBody>
      </p:sp>
      <p:sp>
        <p:nvSpPr>
          <p:cNvPr id="161" name="Google Shape;161;p23"/>
          <p:cNvSpPr txBox="1">
            <a:spLocks noGrp="1"/>
          </p:cNvSpPr>
          <p:nvPr>
            <p:ph type="body" idx="1"/>
          </p:nvPr>
        </p:nvSpPr>
        <p:spPr>
          <a:xfrm>
            <a:off x="311700" y="771475"/>
            <a:ext cx="4566900" cy="3416400"/>
          </a:xfrm>
          <a:prstGeom prst="rect">
            <a:avLst/>
          </a:prstGeom>
        </p:spPr>
        <p:txBody>
          <a:bodyPr spcFirstLastPara="1" wrap="square" lIns="91425" tIns="91425" rIns="91425" bIns="91425" anchor="t" anchorCtr="0">
            <a:noAutofit/>
          </a:bodyPr>
          <a:lstStyle/>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Half court tournament presented by Red Bull</a:t>
            </a:r>
            <a:endParaRPr sz="1550" b="1">
              <a:solidFill>
                <a:schemeClr val="dk1"/>
              </a:solidFill>
              <a:latin typeface="Trebuchet MS"/>
              <a:ea typeface="Trebuchet MS"/>
              <a:cs typeface="Trebuchet MS"/>
              <a:sym typeface="Trebuchet MS"/>
            </a:endParaRPr>
          </a:p>
          <a:p>
            <a:pPr marL="914400" lvl="1"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3 v 3 → day one </a:t>
            </a:r>
            <a:endParaRPr sz="1550" b="1">
              <a:solidFill>
                <a:schemeClr val="dk1"/>
              </a:solidFill>
              <a:latin typeface="Trebuchet MS"/>
              <a:ea typeface="Trebuchet MS"/>
              <a:cs typeface="Trebuchet MS"/>
              <a:sym typeface="Trebuchet MS"/>
            </a:endParaRPr>
          </a:p>
          <a:p>
            <a:pPr marL="914400" lvl="1"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5 v 5 → day two </a:t>
            </a:r>
            <a:endParaRPr sz="1550" b="1">
              <a:solidFill>
                <a:schemeClr val="dk1"/>
              </a:solidFill>
              <a:latin typeface="Trebuchet MS"/>
              <a:ea typeface="Trebuchet MS"/>
              <a:cs typeface="Trebuchet MS"/>
              <a:sym typeface="Trebuchet MS"/>
            </a:endParaRPr>
          </a:p>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Age divisions </a:t>
            </a:r>
            <a:endParaRPr sz="1550" b="1">
              <a:solidFill>
                <a:schemeClr val="dk1"/>
              </a:solidFill>
              <a:latin typeface="Trebuchet MS"/>
              <a:ea typeface="Trebuchet MS"/>
              <a:cs typeface="Trebuchet MS"/>
              <a:sym typeface="Trebuchet MS"/>
            </a:endParaRPr>
          </a:p>
          <a:p>
            <a:pPr marL="914400" lvl="1"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Youth/Teen: Ages 12-17</a:t>
            </a:r>
            <a:endParaRPr sz="1550" b="1">
              <a:solidFill>
                <a:schemeClr val="dk1"/>
              </a:solidFill>
              <a:latin typeface="Trebuchet MS"/>
              <a:ea typeface="Trebuchet MS"/>
              <a:cs typeface="Trebuchet MS"/>
              <a:sym typeface="Trebuchet MS"/>
            </a:endParaRPr>
          </a:p>
          <a:p>
            <a:pPr marL="914400" lvl="1"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Adult: 18+</a:t>
            </a:r>
            <a:endParaRPr sz="1550" b="1">
              <a:solidFill>
                <a:schemeClr val="dk1"/>
              </a:solidFill>
              <a:latin typeface="Trebuchet MS"/>
              <a:ea typeface="Trebuchet MS"/>
              <a:cs typeface="Trebuchet MS"/>
              <a:sym typeface="Trebuchet MS"/>
            </a:endParaRPr>
          </a:p>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Halftime show with Salif Gueye and Red Bull Dance</a:t>
            </a:r>
            <a:endParaRPr sz="1550" b="1">
              <a:solidFill>
                <a:schemeClr val="dk1"/>
              </a:solidFill>
              <a:latin typeface="Trebuchet MS"/>
              <a:ea typeface="Trebuchet MS"/>
              <a:cs typeface="Trebuchet MS"/>
              <a:sym typeface="Trebuchet MS"/>
            </a:endParaRPr>
          </a:p>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Benny the Bull Appearance</a:t>
            </a:r>
            <a:endParaRPr sz="1550" b="1">
              <a:solidFill>
                <a:schemeClr val="dk1"/>
              </a:solidFill>
              <a:latin typeface="Trebuchet MS"/>
              <a:ea typeface="Trebuchet MS"/>
              <a:cs typeface="Trebuchet MS"/>
              <a:sym typeface="Trebuchet MS"/>
            </a:endParaRPr>
          </a:p>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Bulls Kid Nation Implementation</a:t>
            </a:r>
            <a:endParaRPr sz="1550" b="1">
              <a:solidFill>
                <a:schemeClr val="dk1"/>
              </a:solidFill>
              <a:latin typeface="Trebuchet MS"/>
              <a:ea typeface="Trebuchet MS"/>
              <a:cs typeface="Trebuchet MS"/>
              <a:sym typeface="Trebuchet MS"/>
            </a:endParaRPr>
          </a:p>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Food carts with fan favorites from the Chicago Bulls Arena </a:t>
            </a:r>
            <a:endParaRPr sz="1550" b="1">
              <a:solidFill>
                <a:schemeClr val="dk1"/>
              </a:solidFill>
              <a:latin typeface="Trebuchet MS"/>
              <a:ea typeface="Trebuchet MS"/>
              <a:cs typeface="Trebuchet MS"/>
              <a:sym typeface="Trebuchet MS"/>
            </a:endParaRPr>
          </a:p>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Chicago Bulls signing at the end of both the 3 v 3 and 5 v 5 tournaments</a:t>
            </a:r>
            <a:endParaRPr sz="1550" b="1">
              <a:solidFill>
                <a:schemeClr val="dk1"/>
              </a:solidFill>
              <a:latin typeface="Trebuchet MS"/>
              <a:ea typeface="Trebuchet MS"/>
              <a:cs typeface="Trebuchet MS"/>
              <a:sym typeface="Trebuchet MS"/>
            </a:endParaRPr>
          </a:p>
          <a:p>
            <a:pPr marL="457200" lvl="0" indent="-327025" algn="l" rtl="0">
              <a:lnSpc>
                <a:spcPct val="95000"/>
              </a:lnSpc>
              <a:spcBef>
                <a:spcPts val="0"/>
              </a:spcBef>
              <a:spcAft>
                <a:spcPts val="0"/>
              </a:spcAft>
              <a:buClr>
                <a:schemeClr val="dk1"/>
              </a:buClr>
              <a:buSzPts val="1550"/>
              <a:buFont typeface="Trebuchet MS"/>
              <a:buChar char="●"/>
            </a:pPr>
            <a:r>
              <a:rPr lang="en" sz="1550" b="1">
                <a:solidFill>
                  <a:schemeClr val="dk1"/>
                </a:solidFill>
                <a:latin typeface="Trebuchet MS"/>
                <a:ea typeface="Trebuchet MS"/>
                <a:cs typeface="Trebuchet MS"/>
                <a:sym typeface="Trebuchet MS"/>
              </a:rPr>
              <a:t>Charity event: all proceeds will be donated to Le Secours Populaire </a:t>
            </a:r>
            <a:r>
              <a:rPr lang="en" sz="1550" b="1">
                <a:solidFill>
                  <a:srgbClr val="202124"/>
                </a:solidFill>
                <a:highlight>
                  <a:srgbClr val="FFFFFF"/>
                </a:highlight>
                <a:latin typeface="Trebuchet MS"/>
                <a:ea typeface="Trebuchet MS"/>
                <a:cs typeface="Trebuchet MS"/>
                <a:sym typeface="Trebuchet MS"/>
              </a:rPr>
              <a:t>Français</a:t>
            </a:r>
            <a:endParaRPr sz="1550" b="1">
              <a:solidFill>
                <a:schemeClr val="dk1"/>
              </a:solidFill>
              <a:latin typeface="Trebuchet MS"/>
              <a:ea typeface="Trebuchet MS"/>
              <a:cs typeface="Trebuchet MS"/>
              <a:sym typeface="Trebuchet MS"/>
            </a:endParaRPr>
          </a:p>
        </p:txBody>
      </p:sp>
      <p:pic>
        <p:nvPicPr>
          <p:cNvPr id="162" name="Google Shape;162;p23"/>
          <p:cNvPicPr preferRelativeResize="0"/>
          <p:nvPr/>
        </p:nvPicPr>
        <p:blipFill>
          <a:blip r:embed="rId5">
            <a:alphaModFix/>
          </a:blip>
          <a:stretch>
            <a:fillRect/>
          </a:stretch>
        </p:blipFill>
        <p:spPr>
          <a:xfrm>
            <a:off x="4878450" y="3390025"/>
            <a:ext cx="1674749" cy="15820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28205"/>
              <a:buFont typeface="Arial"/>
              <a:buNone/>
            </a:pPr>
            <a:r>
              <a:rPr lang="en" sz="3900">
                <a:solidFill>
                  <a:srgbClr val="54CAE4"/>
                </a:solidFill>
                <a:latin typeface="Bebas Neue"/>
                <a:ea typeface="Bebas Neue"/>
                <a:cs typeface="Bebas Neue"/>
                <a:sym typeface="Bebas Neue"/>
              </a:rPr>
              <a:t>PIGALLE X NIKE </a:t>
            </a:r>
            <a:r>
              <a:rPr lang="en" sz="3900">
                <a:solidFill>
                  <a:srgbClr val="CE1141"/>
                </a:solidFill>
                <a:latin typeface="Bebas Neue"/>
                <a:ea typeface="Bebas Neue"/>
                <a:cs typeface="Bebas Neue"/>
                <a:sym typeface="Bebas Neue"/>
              </a:rPr>
              <a:t> Appearances and Partners</a:t>
            </a:r>
            <a:endParaRPr/>
          </a:p>
        </p:txBody>
      </p:sp>
      <p:sp>
        <p:nvSpPr>
          <p:cNvPr id="168" name="Google Shape;168;p24"/>
          <p:cNvSpPr txBox="1">
            <a:spLocks noGrp="1"/>
          </p:cNvSpPr>
          <p:nvPr>
            <p:ph type="body" idx="1"/>
          </p:nvPr>
        </p:nvSpPr>
        <p:spPr>
          <a:xfrm>
            <a:off x="83100" y="923875"/>
            <a:ext cx="4889100" cy="4104900"/>
          </a:xfrm>
          <a:prstGeom prst="rect">
            <a:avLst/>
          </a:prstGeom>
        </p:spPr>
        <p:txBody>
          <a:bodyPr spcFirstLastPara="1" wrap="square" lIns="91425" tIns="91425" rIns="91425" bIns="91425" anchor="t" anchorCtr="0">
            <a:normAutofit fontScale="32500" lnSpcReduction="10000"/>
          </a:bodyPr>
          <a:lstStyle/>
          <a:p>
            <a:pPr marL="0" lvl="0" indent="0" algn="l" rtl="0">
              <a:lnSpc>
                <a:spcPct val="95000"/>
              </a:lnSpc>
              <a:spcBef>
                <a:spcPts val="0"/>
              </a:spcBef>
              <a:spcAft>
                <a:spcPts val="0"/>
              </a:spcAft>
              <a:buNone/>
            </a:pPr>
            <a:r>
              <a:rPr lang="en" sz="4640" b="1" i="1">
                <a:solidFill>
                  <a:schemeClr val="dk1"/>
                </a:solidFill>
                <a:latin typeface="Trebuchet MS"/>
                <a:ea typeface="Trebuchet MS"/>
                <a:cs typeface="Trebuchet MS"/>
                <a:sym typeface="Trebuchet MS"/>
              </a:rPr>
              <a:t>United Center Food:</a:t>
            </a:r>
            <a:r>
              <a:rPr lang="en" sz="4640" b="1">
                <a:solidFill>
                  <a:schemeClr val="dk1"/>
                </a:solidFill>
                <a:latin typeface="Trebuchet MS"/>
                <a:ea typeface="Trebuchet MS"/>
                <a:cs typeface="Trebuchet MS"/>
                <a:sym typeface="Trebuchet MS"/>
              </a:rPr>
              <a:t> </a:t>
            </a:r>
            <a:endParaRPr sz="4340" b="1">
              <a:latin typeface="Trebuchet MS"/>
              <a:ea typeface="Trebuchet MS"/>
              <a:cs typeface="Trebuchet MS"/>
              <a:sym typeface="Trebuchet MS"/>
            </a:endParaRPr>
          </a:p>
          <a:p>
            <a:pPr marL="457200" lvl="0" indent="-319904" algn="l" rtl="0">
              <a:spcBef>
                <a:spcPts val="1200"/>
              </a:spcBef>
              <a:spcAft>
                <a:spcPts val="0"/>
              </a:spcAft>
              <a:buClr>
                <a:srgbClr val="54CAE4"/>
              </a:buClr>
              <a:buSzPct val="100000"/>
              <a:buChar char="●"/>
            </a:pPr>
            <a:r>
              <a:rPr lang="en" sz="4424" b="1">
                <a:solidFill>
                  <a:srgbClr val="54CAE4"/>
                </a:solidFill>
              </a:rPr>
              <a:t>Vienna Beef (Hot Dogs)</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Giordano’s</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Lillies Southern BBQ</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This Little Goat (went to the Taqueria)</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Garrett’s popcorn</a:t>
            </a:r>
            <a:endParaRPr sz="4424" b="1">
              <a:solidFill>
                <a:srgbClr val="54CAE4"/>
              </a:solidFill>
            </a:endParaRPr>
          </a:p>
          <a:p>
            <a:pPr marL="0" lvl="0" indent="0" algn="l" rtl="0">
              <a:lnSpc>
                <a:spcPct val="95000"/>
              </a:lnSpc>
              <a:spcBef>
                <a:spcPts val="1200"/>
              </a:spcBef>
              <a:spcAft>
                <a:spcPts val="0"/>
              </a:spcAft>
              <a:buNone/>
            </a:pPr>
            <a:r>
              <a:rPr lang="en" sz="4640" b="1" i="1">
                <a:solidFill>
                  <a:schemeClr val="dk1"/>
                </a:solidFill>
                <a:latin typeface="Trebuchet MS"/>
                <a:ea typeface="Trebuchet MS"/>
                <a:cs typeface="Trebuchet MS"/>
                <a:sym typeface="Trebuchet MS"/>
              </a:rPr>
              <a:t>Special Appearances:</a:t>
            </a:r>
            <a:endParaRPr sz="4640" b="1" i="1">
              <a:solidFill>
                <a:schemeClr val="dk1"/>
              </a:solidFill>
              <a:latin typeface="Trebuchet MS"/>
              <a:ea typeface="Trebuchet MS"/>
              <a:cs typeface="Trebuchet MS"/>
              <a:sym typeface="Trebuchet MS"/>
            </a:endParaRPr>
          </a:p>
          <a:p>
            <a:pPr marL="457200" lvl="0" indent="-319904" algn="l" rtl="0">
              <a:spcBef>
                <a:spcPts val="1200"/>
              </a:spcBef>
              <a:spcAft>
                <a:spcPts val="0"/>
              </a:spcAft>
              <a:buClr>
                <a:srgbClr val="54CAE4"/>
              </a:buClr>
              <a:buSzPct val="100000"/>
              <a:buChar char="●"/>
            </a:pPr>
            <a:r>
              <a:rPr lang="en" sz="4424" b="1">
                <a:solidFill>
                  <a:srgbClr val="54CAE4"/>
                </a:solidFill>
              </a:rPr>
              <a:t>Benny the Bull</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Salif Gueye</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The Bulls Team </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Red Bull Dance</a:t>
            </a:r>
            <a:endParaRPr sz="4424" b="1">
              <a:solidFill>
                <a:srgbClr val="54CAE4"/>
              </a:solidFill>
            </a:endParaRPr>
          </a:p>
          <a:p>
            <a:pPr marL="457200" lvl="0" indent="-319904" algn="l" rtl="0">
              <a:spcBef>
                <a:spcPts val="0"/>
              </a:spcBef>
              <a:spcAft>
                <a:spcPts val="0"/>
              </a:spcAft>
              <a:buClr>
                <a:srgbClr val="54CAE4"/>
              </a:buClr>
              <a:buSzPct val="100000"/>
              <a:buChar char="●"/>
            </a:pPr>
            <a:r>
              <a:rPr lang="en" sz="4424" b="1">
                <a:solidFill>
                  <a:srgbClr val="54CAE4"/>
                </a:solidFill>
              </a:rPr>
              <a:t>LuvaBulls</a:t>
            </a:r>
            <a:endParaRPr sz="4424" b="1">
              <a:solidFill>
                <a:srgbClr val="54CAE4"/>
              </a:solidFill>
            </a:endParaRPr>
          </a:p>
          <a:p>
            <a:pPr marL="0" lvl="0" indent="0" algn="l" rtl="0">
              <a:spcBef>
                <a:spcPts val="1200"/>
              </a:spcBef>
              <a:spcAft>
                <a:spcPts val="0"/>
              </a:spcAft>
              <a:buNone/>
            </a:pPr>
            <a:endParaRPr sz="2400" b="1">
              <a:solidFill>
                <a:srgbClr val="54CAE4"/>
              </a:solidFill>
            </a:endParaRPr>
          </a:p>
          <a:p>
            <a:pPr marL="0" lvl="0" indent="0" algn="l" rtl="0">
              <a:spcBef>
                <a:spcPts val="1200"/>
              </a:spcBef>
              <a:spcAft>
                <a:spcPts val="1200"/>
              </a:spcAft>
              <a:buNone/>
            </a:pPr>
            <a:endParaRPr sz="1600"/>
          </a:p>
        </p:txBody>
      </p:sp>
      <p:pic>
        <p:nvPicPr>
          <p:cNvPr id="169" name="Google Shape;169;p24"/>
          <p:cNvPicPr preferRelativeResize="0"/>
          <p:nvPr/>
        </p:nvPicPr>
        <p:blipFill>
          <a:blip r:embed="rId3">
            <a:alphaModFix/>
          </a:blip>
          <a:stretch>
            <a:fillRect/>
          </a:stretch>
        </p:blipFill>
        <p:spPr>
          <a:xfrm>
            <a:off x="5771250" y="894325"/>
            <a:ext cx="1261026" cy="1191200"/>
          </a:xfrm>
          <a:prstGeom prst="rect">
            <a:avLst/>
          </a:prstGeom>
          <a:noFill/>
          <a:ln>
            <a:noFill/>
          </a:ln>
        </p:spPr>
      </p:pic>
      <p:pic>
        <p:nvPicPr>
          <p:cNvPr id="170" name="Google Shape;170;p24"/>
          <p:cNvPicPr preferRelativeResize="0"/>
          <p:nvPr/>
        </p:nvPicPr>
        <p:blipFill>
          <a:blip r:embed="rId4">
            <a:alphaModFix/>
          </a:blip>
          <a:stretch>
            <a:fillRect/>
          </a:stretch>
        </p:blipFill>
        <p:spPr>
          <a:xfrm>
            <a:off x="6855426" y="1046713"/>
            <a:ext cx="2745774" cy="4104932"/>
          </a:xfrm>
          <a:prstGeom prst="rect">
            <a:avLst/>
          </a:prstGeom>
          <a:noFill/>
          <a:ln>
            <a:noFill/>
          </a:ln>
        </p:spPr>
      </p:pic>
      <p:pic>
        <p:nvPicPr>
          <p:cNvPr id="171" name="Google Shape;171;p24"/>
          <p:cNvPicPr preferRelativeResize="0"/>
          <p:nvPr/>
        </p:nvPicPr>
        <p:blipFill>
          <a:blip r:embed="rId5">
            <a:alphaModFix/>
          </a:blip>
          <a:stretch>
            <a:fillRect/>
          </a:stretch>
        </p:blipFill>
        <p:spPr>
          <a:xfrm>
            <a:off x="5999175" y="1469644"/>
            <a:ext cx="2454655" cy="3682001"/>
          </a:xfrm>
          <a:prstGeom prst="rect">
            <a:avLst/>
          </a:prstGeom>
          <a:noFill/>
          <a:ln>
            <a:noFill/>
          </a:ln>
        </p:spPr>
      </p:pic>
      <p:pic>
        <p:nvPicPr>
          <p:cNvPr id="172" name="Google Shape;172;p24"/>
          <p:cNvPicPr preferRelativeResize="0"/>
          <p:nvPr/>
        </p:nvPicPr>
        <p:blipFill>
          <a:blip r:embed="rId6">
            <a:alphaModFix/>
          </a:blip>
          <a:stretch>
            <a:fillRect/>
          </a:stretch>
        </p:blipFill>
        <p:spPr>
          <a:xfrm>
            <a:off x="6993125" y="741925"/>
            <a:ext cx="1123750" cy="695325"/>
          </a:xfrm>
          <a:prstGeom prst="rect">
            <a:avLst/>
          </a:prstGeom>
          <a:noFill/>
          <a:ln>
            <a:noFill/>
          </a:ln>
        </p:spPr>
      </p:pic>
      <p:pic>
        <p:nvPicPr>
          <p:cNvPr id="173" name="Google Shape;173;p24"/>
          <p:cNvPicPr preferRelativeResize="0"/>
          <p:nvPr/>
        </p:nvPicPr>
        <p:blipFill>
          <a:blip r:embed="rId7">
            <a:alphaModFix/>
          </a:blip>
          <a:stretch>
            <a:fillRect/>
          </a:stretch>
        </p:blipFill>
        <p:spPr>
          <a:xfrm>
            <a:off x="4462474" y="4456074"/>
            <a:ext cx="1792233" cy="572700"/>
          </a:xfrm>
          <a:prstGeom prst="rect">
            <a:avLst/>
          </a:prstGeom>
          <a:noFill/>
          <a:ln>
            <a:noFill/>
          </a:ln>
        </p:spPr>
      </p:pic>
      <p:pic>
        <p:nvPicPr>
          <p:cNvPr id="174" name="Google Shape;174;p24"/>
          <p:cNvPicPr preferRelativeResize="0"/>
          <p:nvPr/>
        </p:nvPicPr>
        <p:blipFill>
          <a:blip r:embed="rId8">
            <a:alphaModFix/>
          </a:blip>
          <a:stretch>
            <a:fillRect/>
          </a:stretch>
        </p:blipFill>
        <p:spPr>
          <a:xfrm>
            <a:off x="4607001" y="3532151"/>
            <a:ext cx="1436148" cy="695325"/>
          </a:xfrm>
          <a:prstGeom prst="rect">
            <a:avLst/>
          </a:prstGeom>
          <a:noFill/>
          <a:ln>
            <a:noFill/>
          </a:ln>
        </p:spPr>
      </p:pic>
      <p:pic>
        <p:nvPicPr>
          <p:cNvPr id="175" name="Google Shape;175;p24"/>
          <p:cNvPicPr preferRelativeResize="0"/>
          <p:nvPr/>
        </p:nvPicPr>
        <p:blipFill>
          <a:blip r:embed="rId9">
            <a:alphaModFix/>
          </a:blip>
          <a:stretch>
            <a:fillRect/>
          </a:stretch>
        </p:blipFill>
        <p:spPr>
          <a:xfrm>
            <a:off x="4738475" y="2571750"/>
            <a:ext cx="1516225" cy="495300"/>
          </a:xfrm>
          <a:prstGeom prst="rect">
            <a:avLst/>
          </a:prstGeom>
          <a:noFill/>
          <a:ln>
            <a:noFill/>
          </a:ln>
        </p:spPr>
      </p:pic>
      <p:pic>
        <p:nvPicPr>
          <p:cNvPr id="176" name="Google Shape;176;p24"/>
          <p:cNvPicPr preferRelativeResize="0"/>
          <p:nvPr/>
        </p:nvPicPr>
        <p:blipFill>
          <a:blip r:embed="rId10">
            <a:alphaModFix/>
          </a:blip>
          <a:stretch>
            <a:fillRect/>
          </a:stretch>
        </p:blipFill>
        <p:spPr>
          <a:xfrm>
            <a:off x="4738475" y="1252263"/>
            <a:ext cx="932550" cy="932550"/>
          </a:xfrm>
          <a:prstGeom prst="rect">
            <a:avLst/>
          </a:prstGeom>
          <a:noFill/>
          <a:ln>
            <a:noFill/>
          </a:ln>
        </p:spPr>
      </p:pic>
      <p:pic>
        <p:nvPicPr>
          <p:cNvPr id="177" name="Google Shape;177;p24"/>
          <p:cNvPicPr preferRelativeResize="0"/>
          <p:nvPr/>
        </p:nvPicPr>
        <p:blipFill>
          <a:blip r:embed="rId11">
            <a:alphaModFix/>
          </a:blip>
          <a:stretch>
            <a:fillRect/>
          </a:stretch>
        </p:blipFill>
        <p:spPr>
          <a:xfrm>
            <a:off x="8149028" y="776701"/>
            <a:ext cx="816951" cy="823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body" idx="1"/>
          </p:nvPr>
        </p:nvSpPr>
        <p:spPr>
          <a:xfrm>
            <a:off x="311700" y="1152475"/>
            <a:ext cx="3709800" cy="3833700"/>
          </a:xfrm>
          <a:prstGeom prst="rect">
            <a:avLst/>
          </a:prstGeom>
        </p:spPr>
        <p:txBody>
          <a:bodyPr spcFirstLastPara="1" wrap="square" lIns="91425" tIns="91425" rIns="91425" bIns="91425" anchor="t" anchorCtr="0">
            <a:normAutofit/>
          </a:bodyPr>
          <a:lstStyle/>
          <a:p>
            <a:pPr marL="457200" lvl="0" indent="-339725" algn="l" rtl="0">
              <a:spcBef>
                <a:spcPts val="0"/>
              </a:spcBef>
              <a:spcAft>
                <a:spcPts val="0"/>
              </a:spcAft>
              <a:buClr>
                <a:schemeClr val="dk1"/>
              </a:buClr>
              <a:buSzPts val="1750"/>
              <a:buFont typeface="Trebuchet MS"/>
              <a:buChar char="●"/>
            </a:pPr>
            <a:r>
              <a:rPr lang="en" sz="1750" b="1">
                <a:solidFill>
                  <a:schemeClr val="dk1"/>
                </a:solidFill>
                <a:latin typeface="Trebuchet MS"/>
                <a:ea typeface="Trebuchet MS"/>
                <a:cs typeface="Trebuchet MS"/>
                <a:sym typeface="Trebuchet MS"/>
              </a:rPr>
              <a:t>Love &amp; Basketball (2000): play on words </a:t>
            </a:r>
            <a:endParaRPr sz="1750" b="1">
              <a:solidFill>
                <a:schemeClr val="dk1"/>
              </a:solidFill>
              <a:latin typeface="Trebuchet MS"/>
              <a:ea typeface="Trebuchet MS"/>
              <a:cs typeface="Trebuchet MS"/>
              <a:sym typeface="Trebuchet MS"/>
            </a:endParaRPr>
          </a:p>
          <a:p>
            <a:pPr marL="457200" lvl="0" indent="-339725" algn="l" rtl="0">
              <a:spcBef>
                <a:spcPts val="0"/>
              </a:spcBef>
              <a:spcAft>
                <a:spcPts val="0"/>
              </a:spcAft>
              <a:buClr>
                <a:schemeClr val="dk1"/>
              </a:buClr>
              <a:buSzPts val="1750"/>
              <a:buFont typeface="Trebuchet MS"/>
              <a:buChar char="●"/>
            </a:pPr>
            <a:r>
              <a:rPr lang="en" sz="1750" b="1">
                <a:solidFill>
                  <a:schemeClr val="dk1"/>
                </a:solidFill>
                <a:latin typeface="Trebuchet MS"/>
                <a:ea typeface="Trebuchet MS"/>
                <a:cs typeface="Trebuchet MS"/>
                <a:sym typeface="Trebuchet MS"/>
              </a:rPr>
              <a:t>Significance of the Louvre</a:t>
            </a:r>
            <a:endParaRPr sz="1750" b="1">
              <a:solidFill>
                <a:schemeClr val="dk1"/>
              </a:solidFill>
              <a:latin typeface="Trebuchet MS"/>
              <a:ea typeface="Trebuchet MS"/>
              <a:cs typeface="Trebuchet MS"/>
              <a:sym typeface="Trebuchet MS"/>
            </a:endParaRPr>
          </a:p>
          <a:p>
            <a:pPr marL="914400" lvl="1" indent="-339725" algn="l" rtl="0">
              <a:spcBef>
                <a:spcPts val="0"/>
              </a:spcBef>
              <a:spcAft>
                <a:spcPts val="0"/>
              </a:spcAft>
              <a:buClr>
                <a:schemeClr val="dk1"/>
              </a:buClr>
              <a:buSzPts val="1750"/>
              <a:buFont typeface="Trebuchet MS"/>
              <a:buChar char="○"/>
            </a:pPr>
            <a:r>
              <a:rPr lang="en" sz="1750" b="1">
                <a:solidFill>
                  <a:schemeClr val="dk1"/>
                </a:solidFill>
                <a:latin typeface="Trebuchet MS"/>
                <a:ea typeface="Trebuchet MS"/>
                <a:cs typeface="Trebuchet MS"/>
                <a:sym typeface="Trebuchet MS"/>
              </a:rPr>
              <a:t>Cultural Influence &amp; Impact</a:t>
            </a:r>
            <a:endParaRPr sz="1750" b="1">
              <a:solidFill>
                <a:schemeClr val="dk1"/>
              </a:solidFill>
              <a:latin typeface="Trebuchet MS"/>
              <a:ea typeface="Trebuchet MS"/>
              <a:cs typeface="Trebuchet MS"/>
              <a:sym typeface="Trebuchet MS"/>
            </a:endParaRPr>
          </a:p>
          <a:p>
            <a:pPr marL="457200" lvl="0" indent="0" algn="l" rtl="0">
              <a:spcBef>
                <a:spcPts val="1200"/>
              </a:spcBef>
              <a:spcAft>
                <a:spcPts val="1200"/>
              </a:spcAft>
              <a:buNone/>
            </a:pPr>
            <a:endParaRPr sz="1750" b="1">
              <a:solidFill>
                <a:schemeClr val="dk1"/>
              </a:solidFill>
              <a:latin typeface="Trebuchet MS"/>
              <a:ea typeface="Trebuchet MS"/>
              <a:cs typeface="Trebuchet MS"/>
              <a:sym typeface="Trebuchet MS"/>
            </a:endParaRPr>
          </a:p>
        </p:txBody>
      </p:sp>
      <p:sp>
        <p:nvSpPr>
          <p:cNvPr id="183" name="Google Shape;183;p25"/>
          <p:cNvSpPr txBox="1">
            <a:spLocks noGrp="1"/>
          </p:cNvSpPr>
          <p:nvPr>
            <p:ph type="title"/>
          </p:nvPr>
        </p:nvSpPr>
        <p:spPr>
          <a:xfrm>
            <a:off x="377250" y="3503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2750" b="1" i="1">
                <a:latin typeface="Trebuchet MS"/>
                <a:ea typeface="Trebuchet MS"/>
                <a:cs typeface="Trebuchet MS"/>
                <a:sym typeface="Trebuchet MS"/>
              </a:rPr>
              <a:t>Why</a:t>
            </a:r>
            <a:r>
              <a:rPr lang="en" sz="2750">
                <a:latin typeface="Bebas Neue"/>
                <a:ea typeface="Bebas Neue"/>
                <a:cs typeface="Bebas Neue"/>
                <a:sym typeface="Bebas Neue"/>
              </a:rPr>
              <a:t>  </a:t>
            </a:r>
            <a:r>
              <a:rPr lang="en" sz="4250">
                <a:solidFill>
                  <a:srgbClr val="CE1141"/>
                </a:solidFill>
                <a:latin typeface="Bebas Neue"/>
                <a:ea typeface="Bebas Neue"/>
                <a:cs typeface="Bebas Neue"/>
                <a:sym typeface="Bebas Neue"/>
              </a:rPr>
              <a:t>Louvre and Basketball</a:t>
            </a:r>
            <a:endParaRPr sz="4250">
              <a:solidFill>
                <a:srgbClr val="CE1141"/>
              </a:solidFill>
              <a:latin typeface="Bebas Neue"/>
              <a:ea typeface="Bebas Neue"/>
              <a:cs typeface="Bebas Neue"/>
              <a:sym typeface="Bebas Neue"/>
            </a:endParaRPr>
          </a:p>
          <a:p>
            <a:pPr marL="0" lvl="0" indent="0" algn="ctr" rtl="0">
              <a:spcBef>
                <a:spcPts val="0"/>
              </a:spcBef>
              <a:spcAft>
                <a:spcPts val="0"/>
              </a:spcAft>
              <a:buNone/>
            </a:pPr>
            <a:endParaRPr/>
          </a:p>
        </p:txBody>
      </p:sp>
      <p:pic>
        <p:nvPicPr>
          <p:cNvPr id="184" name="Google Shape;184;p25"/>
          <p:cNvPicPr preferRelativeResize="0"/>
          <p:nvPr/>
        </p:nvPicPr>
        <p:blipFill>
          <a:blip r:embed="rId3">
            <a:alphaModFix/>
          </a:blip>
          <a:stretch>
            <a:fillRect/>
          </a:stretch>
        </p:blipFill>
        <p:spPr>
          <a:xfrm>
            <a:off x="4742800" y="1247175"/>
            <a:ext cx="3832126" cy="2107650"/>
          </a:xfrm>
          <a:prstGeom prst="rect">
            <a:avLst/>
          </a:prstGeom>
          <a:noFill/>
          <a:ln>
            <a:noFill/>
          </a:ln>
        </p:spPr>
      </p:pic>
      <p:pic>
        <p:nvPicPr>
          <p:cNvPr id="185" name="Google Shape;185;p25"/>
          <p:cNvPicPr preferRelativeResize="0"/>
          <p:nvPr/>
        </p:nvPicPr>
        <p:blipFill>
          <a:blip r:embed="rId4">
            <a:alphaModFix/>
          </a:blip>
          <a:stretch>
            <a:fillRect/>
          </a:stretch>
        </p:blipFill>
        <p:spPr>
          <a:xfrm>
            <a:off x="2287575" y="2914175"/>
            <a:ext cx="3332450" cy="1832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900">
                <a:solidFill>
                  <a:srgbClr val="54CAE4"/>
                </a:solidFill>
                <a:latin typeface="Bebas Neue"/>
                <a:ea typeface="Bebas Neue"/>
                <a:cs typeface="Bebas Neue"/>
                <a:sym typeface="Bebas Neue"/>
              </a:rPr>
              <a:t>Louvre and Basketball</a:t>
            </a:r>
            <a:r>
              <a:rPr lang="en" sz="3900">
                <a:latin typeface="Bebas Neue"/>
                <a:ea typeface="Bebas Neue"/>
                <a:cs typeface="Bebas Neue"/>
                <a:sym typeface="Bebas Neue"/>
              </a:rPr>
              <a:t> </a:t>
            </a:r>
            <a:r>
              <a:rPr lang="en" sz="3900">
                <a:solidFill>
                  <a:srgbClr val="CE1141"/>
                </a:solidFill>
                <a:latin typeface="Bebas Neue"/>
                <a:ea typeface="Bebas Neue"/>
                <a:cs typeface="Bebas Neue"/>
                <a:sym typeface="Bebas Neue"/>
              </a:rPr>
              <a:t>Event Details</a:t>
            </a:r>
            <a:endParaRPr sz="3900">
              <a:solidFill>
                <a:srgbClr val="CE1141"/>
              </a:solidFill>
              <a:latin typeface="Bebas Neue"/>
              <a:ea typeface="Bebas Neue"/>
              <a:cs typeface="Bebas Neue"/>
              <a:sym typeface="Bebas Neue"/>
            </a:endParaRPr>
          </a:p>
        </p:txBody>
      </p:sp>
      <p:sp>
        <p:nvSpPr>
          <p:cNvPr id="191" name="Google Shape;191;p26"/>
          <p:cNvSpPr txBox="1">
            <a:spLocks noGrp="1"/>
          </p:cNvSpPr>
          <p:nvPr>
            <p:ph type="body" idx="1"/>
          </p:nvPr>
        </p:nvSpPr>
        <p:spPr>
          <a:xfrm>
            <a:off x="224275" y="1145175"/>
            <a:ext cx="4744500" cy="3416400"/>
          </a:xfrm>
          <a:prstGeom prst="rect">
            <a:avLst/>
          </a:prstGeom>
        </p:spPr>
        <p:txBody>
          <a:bodyPr spcFirstLastPara="1" wrap="square" lIns="91425" tIns="91425" rIns="91425" bIns="91425" anchor="t" anchorCtr="0">
            <a:normAutofit fontScale="92500"/>
          </a:bodyPr>
          <a:lstStyle/>
          <a:p>
            <a:pPr marL="457200" lvl="0"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Event to showcase Joe Fresh Goods x Pigalle x Bulls merch collection </a:t>
            </a:r>
            <a:endParaRPr sz="1550" b="1">
              <a:solidFill>
                <a:schemeClr val="dk1"/>
              </a:solidFill>
              <a:latin typeface="Trebuchet MS"/>
              <a:ea typeface="Trebuchet MS"/>
              <a:cs typeface="Trebuchet MS"/>
              <a:sym typeface="Trebuchet MS"/>
            </a:endParaRPr>
          </a:p>
          <a:p>
            <a:pPr marL="914400" lvl="1"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Don C</a:t>
            </a:r>
            <a:endParaRPr sz="1550" b="1">
              <a:solidFill>
                <a:schemeClr val="dk1"/>
              </a:solidFill>
              <a:latin typeface="Trebuchet MS"/>
              <a:ea typeface="Trebuchet MS"/>
              <a:cs typeface="Trebuchet MS"/>
              <a:sym typeface="Trebuchet MS"/>
            </a:endParaRPr>
          </a:p>
          <a:p>
            <a:pPr marL="457200" lvl="0"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Modeled by our Bulls Players and Bulls Alumni</a:t>
            </a:r>
            <a:endParaRPr sz="1550" b="1">
              <a:solidFill>
                <a:schemeClr val="dk1"/>
              </a:solidFill>
              <a:latin typeface="Trebuchet MS"/>
              <a:ea typeface="Trebuchet MS"/>
              <a:cs typeface="Trebuchet MS"/>
              <a:sym typeface="Trebuchet MS"/>
            </a:endParaRPr>
          </a:p>
          <a:p>
            <a:pPr marL="457200" lvl="0"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Showroom for Bull’s Players Clothing Line (Big Baller Brand and Comp10)</a:t>
            </a:r>
            <a:endParaRPr sz="1550" b="1">
              <a:solidFill>
                <a:schemeClr val="dk1"/>
              </a:solidFill>
              <a:latin typeface="Trebuchet MS"/>
              <a:ea typeface="Trebuchet MS"/>
              <a:cs typeface="Trebuchet MS"/>
              <a:sym typeface="Trebuchet MS"/>
            </a:endParaRPr>
          </a:p>
          <a:p>
            <a:pPr marL="457200" lvl="0"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Artist Performance by Kekra (French Rapper)</a:t>
            </a:r>
            <a:endParaRPr sz="1550" b="1">
              <a:solidFill>
                <a:schemeClr val="dk1"/>
              </a:solidFill>
              <a:latin typeface="Trebuchet MS"/>
              <a:ea typeface="Trebuchet MS"/>
              <a:cs typeface="Trebuchet MS"/>
              <a:sym typeface="Trebuchet MS"/>
            </a:endParaRPr>
          </a:p>
          <a:p>
            <a:pPr marL="457200" lvl="0"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Available to shop in-person on Game Day</a:t>
            </a:r>
            <a:endParaRPr sz="1550" b="1">
              <a:solidFill>
                <a:schemeClr val="dk1"/>
              </a:solidFill>
              <a:latin typeface="Trebuchet MS"/>
              <a:ea typeface="Trebuchet MS"/>
              <a:cs typeface="Trebuchet MS"/>
              <a:sym typeface="Trebuchet MS"/>
            </a:endParaRPr>
          </a:p>
          <a:p>
            <a:pPr marL="914400" lvl="1"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Limited Drop Worldwide post game </a:t>
            </a:r>
            <a:endParaRPr sz="1550" b="1">
              <a:solidFill>
                <a:schemeClr val="dk1"/>
              </a:solidFill>
              <a:latin typeface="Trebuchet MS"/>
              <a:ea typeface="Trebuchet MS"/>
              <a:cs typeface="Trebuchet MS"/>
              <a:sym typeface="Trebuchet MS"/>
            </a:endParaRPr>
          </a:p>
          <a:p>
            <a:pPr marL="914400" lvl="1"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Pop-up shop in Chicago</a:t>
            </a:r>
            <a:endParaRPr sz="1550" b="1">
              <a:solidFill>
                <a:schemeClr val="dk1"/>
              </a:solidFill>
              <a:latin typeface="Trebuchet MS"/>
              <a:ea typeface="Trebuchet MS"/>
              <a:cs typeface="Trebuchet MS"/>
              <a:sym typeface="Trebuchet MS"/>
            </a:endParaRPr>
          </a:p>
          <a:p>
            <a:pPr marL="914400" lvl="1" indent="-319643" algn="l" rtl="0">
              <a:spcBef>
                <a:spcPts val="0"/>
              </a:spcBef>
              <a:spcAft>
                <a:spcPts val="0"/>
              </a:spcAft>
              <a:buClr>
                <a:schemeClr val="dk1"/>
              </a:buClr>
              <a:buSzPct val="100000"/>
              <a:buFont typeface="Trebuchet MS"/>
              <a:buChar char="○"/>
            </a:pPr>
            <a:r>
              <a:rPr lang="en" sz="1550" b="1">
                <a:solidFill>
                  <a:schemeClr val="dk1"/>
                </a:solidFill>
                <a:latin typeface="Trebuchet MS"/>
                <a:ea typeface="Trebuchet MS"/>
                <a:cs typeface="Trebuchet MS"/>
                <a:sym typeface="Trebuchet MS"/>
              </a:rPr>
              <a:t>“Leave Behind Seed”</a:t>
            </a:r>
            <a:endParaRPr sz="1550" b="1">
              <a:solidFill>
                <a:schemeClr val="dk1"/>
              </a:solidFill>
              <a:latin typeface="Trebuchet MS"/>
              <a:ea typeface="Trebuchet MS"/>
              <a:cs typeface="Trebuchet MS"/>
              <a:sym typeface="Trebuchet MS"/>
            </a:endParaRPr>
          </a:p>
          <a:p>
            <a:pPr marL="0" lvl="0" indent="0" algn="l" rtl="0">
              <a:spcBef>
                <a:spcPts val="1200"/>
              </a:spcBef>
              <a:spcAft>
                <a:spcPts val="1200"/>
              </a:spcAft>
              <a:buNone/>
            </a:pPr>
            <a:endParaRPr/>
          </a:p>
        </p:txBody>
      </p:sp>
      <p:pic>
        <p:nvPicPr>
          <p:cNvPr id="192" name="Google Shape;192;p26"/>
          <p:cNvPicPr preferRelativeResize="0"/>
          <p:nvPr/>
        </p:nvPicPr>
        <p:blipFill>
          <a:blip r:embed="rId3">
            <a:alphaModFix/>
          </a:blip>
          <a:stretch>
            <a:fillRect/>
          </a:stretch>
        </p:blipFill>
        <p:spPr>
          <a:xfrm>
            <a:off x="5199850" y="1286700"/>
            <a:ext cx="1969875" cy="1969875"/>
          </a:xfrm>
          <a:prstGeom prst="rect">
            <a:avLst/>
          </a:prstGeom>
          <a:noFill/>
          <a:ln>
            <a:noFill/>
          </a:ln>
        </p:spPr>
      </p:pic>
      <p:pic>
        <p:nvPicPr>
          <p:cNvPr id="193" name="Google Shape;193;p26"/>
          <p:cNvPicPr preferRelativeResize="0"/>
          <p:nvPr/>
        </p:nvPicPr>
        <p:blipFill rotWithShape="1">
          <a:blip r:embed="rId4">
            <a:alphaModFix/>
          </a:blip>
          <a:srcRect l="7851" t="9453" r="8801" b="11175"/>
          <a:stretch/>
        </p:blipFill>
        <p:spPr>
          <a:xfrm>
            <a:off x="7268200" y="1631950"/>
            <a:ext cx="1781725" cy="983525"/>
          </a:xfrm>
          <a:prstGeom prst="rect">
            <a:avLst/>
          </a:prstGeom>
          <a:noFill/>
          <a:ln>
            <a:noFill/>
          </a:ln>
        </p:spPr>
      </p:pic>
      <p:pic>
        <p:nvPicPr>
          <p:cNvPr id="194" name="Google Shape;194;p26"/>
          <p:cNvPicPr preferRelativeResize="0"/>
          <p:nvPr/>
        </p:nvPicPr>
        <p:blipFill>
          <a:blip r:embed="rId5">
            <a:alphaModFix/>
          </a:blip>
          <a:stretch>
            <a:fillRect/>
          </a:stretch>
        </p:blipFill>
        <p:spPr>
          <a:xfrm>
            <a:off x="4968775" y="3384175"/>
            <a:ext cx="2298650" cy="1532425"/>
          </a:xfrm>
          <a:prstGeom prst="rect">
            <a:avLst/>
          </a:prstGeom>
          <a:noFill/>
          <a:ln>
            <a:noFill/>
          </a:ln>
        </p:spPr>
      </p:pic>
      <p:pic>
        <p:nvPicPr>
          <p:cNvPr id="195" name="Google Shape;195;p26"/>
          <p:cNvPicPr preferRelativeResize="0"/>
          <p:nvPr/>
        </p:nvPicPr>
        <p:blipFill>
          <a:blip r:embed="rId6">
            <a:alphaModFix/>
          </a:blip>
          <a:stretch>
            <a:fillRect/>
          </a:stretch>
        </p:blipFill>
        <p:spPr>
          <a:xfrm>
            <a:off x="7400800" y="2854075"/>
            <a:ext cx="1649124" cy="2062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7"/>
          <p:cNvPicPr preferRelativeResize="0"/>
          <p:nvPr/>
        </p:nvPicPr>
        <p:blipFill rotWithShape="1">
          <a:blip r:embed="rId3">
            <a:alphaModFix/>
          </a:blip>
          <a:srcRect r="45382"/>
          <a:stretch/>
        </p:blipFill>
        <p:spPr>
          <a:xfrm>
            <a:off x="3624225" y="164125"/>
            <a:ext cx="3269076" cy="5985349"/>
          </a:xfrm>
          <a:prstGeom prst="rect">
            <a:avLst/>
          </a:prstGeom>
          <a:noFill/>
          <a:ln>
            <a:noFill/>
          </a:ln>
        </p:spPr>
      </p:pic>
      <p:pic>
        <p:nvPicPr>
          <p:cNvPr id="201" name="Google Shape;201;p27"/>
          <p:cNvPicPr preferRelativeResize="0"/>
          <p:nvPr/>
        </p:nvPicPr>
        <p:blipFill rotWithShape="1">
          <a:blip r:embed="rId4">
            <a:alphaModFix/>
          </a:blip>
          <a:srcRect t="9909"/>
          <a:stretch/>
        </p:blipFill>
        <p:spPr>
          <a:xfrm>
            <a:off x="4661825" y="1995075"/>
            <a:ext cx="3676649" cy="3312376"/>
          </a:xfrm>
          <a:prstGeom prst="rect">
            <a:avLst/>
          </a:prstGeom>
          <a:noFill/>
          <a:ln>
            <a:noFill/>
          </a:ln>
        </p:spPr>
      </p:pic>
      <p:sp>
        <p:nvSpPr>
          <p:cNvPr id="202" name="Google Shape;202;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900">
                <a:solidFill>
                  <a:srgbClr val="54CAE4"/>
                </a:solidFill>
                <a:latin typeface="Bebas Neue"/>
                <a:ea typeface="Bebas Neue"/>
                <a:cs typeface="Bebas Neue"/>
                <a:sym typeface="Bebas Neue"/>
              </a:rPr>
              <a:t>Louvre and Basketball</a:t>
            </a:r>
            <a:r>
              <a:rPr lang="en" sz="3900">
                <a:solidFill>
                  <a:srgbClr val="CE1141"/>
                </a:solidFill>
                <a:latin typeface="Bebas Neue"/>
                <a:ea typeface="Bebas Neue"/>
                <a:cs typeface="Bebas Neue"/>
                <a:sym typeface="Bebas Neue"/>
              </a:rPr>
              <a:t> Appearances and Partners</a:t>
            </a:r>
            <a:endParaRPr sz="3900">
              <a:solidFill>
                <a:srgbClr val="CE1141"/>
              </a:solidFill>
              <a:latin typeface="Bebas Neue"/>
              <a:ea typeface="Bebas Neue"/>
              <a:cs typeface="Bebas Neue"/>
              <a:sym typeface="Bebas Neue"/>
            </a:endParaRPr>
          </a:p>
        </p:txBody>
      </p:sp>
      <p:pic>
        <p:nvPicPr>
          <p:cNvPr id="203" name="Google Shape;203;p27"/>
          <p:cNvPicPr preferRelativeResize="0"/>
          <p:nvPr/>
        </p:nvPicPr>
        <p:blipFill>
          <a:blip r:embed="rId5">
            <a:alphaModFix/>
          </a:blip>
          <a:stretch>
            <a:fillRect/>
          </a:stretch>
        </p:blipFill>
        <p:spPr>
          <a:xfrm>
            <a:off x="2606950" y="1732437"/>
            <a:ext cx="1553373" cy="1183176"/>
          </a:xfrm>
          <a:prstGeom prst="rect">
            <a:avLst/>
          </a:prstGeom>
          <a:noFill/>
          <a:ln>
            <a:noFill/>
          </a:ln>
        </p:spPr>
      </p:pic>
      <p:pic>
        <p:nvPicPr>
          <p:cNvPr id="204" name="Google Shape;204;p27"/>
          <p:cNvPicPr preferRelativeResize="0"/>
          <p:nvPr/>
        </p:nvPicPr>
        <p:blipFill rotWithShape="1">
          <a:blip r:embed="rId6">
            <a:alphaModFix/>
          </a:blip>
          <a:srcRect r="4012" b="9836"/>
          <a:stretch/>
        </p:blipFill>
        <p:spPr>
          <a:xfrm>
            <a:off x="2125074" y="2571750"/>
            <a:ext cx="2443100" cy="1237175"/>
          </a:xfrm>
          <a:prstGeom prst="rect">
            <a:avLst/>
          </a:prstGeom>
          <a:noFill/>
          <a:ln>
            <a:noFill/>
          </a:ln>
        </p:spPr>
      </p:pic>
      <p:pic>
        <p:nvPicPr>
          <p:cNvPr id="205" name="Google Shape;205;p27"/>
          <p:cNvPicPr preferRelativeResize="0"/>
          <p:nvPr/>
        </p:nvPicPr>
        <p:blipFill rotWithShape="1">
          <a:blip r:embed="rId7">
            <a:alphaModFix/>
          </a:blip>
          <a:srcRect l="15969" r="18875" b="22672"/>
          <a:stretch/>
        </p:blipFill>
        <p:spPr>
          <a:xfrm>
            <a:off x="6893300" y="2571750"/>
            <a:ext cx="2250701" cy="2671150"/>
          </a:xfrm>
          <a:prstGeom prst="rect">
            <a:avLst/>
          </a:prstGeom>
          <a:noFill/>
          <a:ln>
            <a:noFill/>
          </a:ln>
        </p:spPr>
      </p:pic>
      <p:pic>
        <p:nvPicPr>
          <p:cNvPr id="206" name="Google Shape;206;p27"/>
          <p:cNvPicPr preferRelativeResize="0"/>
          <p:nvPr/>
        </p:nvPicPr>
        <p:blipFill rotWithShape="1">
          <a:blip r:embed="rId8">
            <a:alphaModFix/>
          </a:blip>
          <a:srcRect t="23365" r="20886"/>
          <a:stretch/>
        </p:blipFill>
        <p:spPr>
          <a:xfrm>
            <a:off x="3326950" y="2147475"/>
            <a:ext cx="3201576" cy="3101225"/>
          </a:xfrm>
          <a:prstGeom prst="rect">
            <a:avLst/>
          </a:prstGeom>
          <a:noFill/>
          <a:ln>
            <a:noFill/>
          </a:ln>
        </p:spPr>
      </p:pic>
      <p:pic>
        <p:nvPicPr>
          <p:cNvPr id="207" name="Google Shape;207;p27"/>
          <p:cNvPicPr preferRelativeResize="0"/>
          <p:nvPr/>
        </p:nvPicPr>
        <p:blipFill rotWithShape="1">
          <a:blip r:embed="rId9">
            <a:alphaModFix/>
          </a:blip>
          <a:srcRect t="25118" b="-3055"/>
          <a:stretch/>
        </p:blipFill>
        <p:spPr>
          <a:xfrm>
            <a:off x="4585650" y="2692850"/>
            <a:ext cx="3402524" cy="2581351"/>
          </a:xfrm>
          <a:prstGeom prst="rect">
            <a:avLst/>
          </a:prstGeom>
          <a:noFill/>
          <a:ln>
            <a:noFill/>
          </a:ln>
        </p:spPr>
      </p:pic>
      <p:pic>
        <p:nvPicPr>
          <p:cNvPr id="208" name="Google Shape;208;p27"/>
          <p:cNvPicPr preferRelativeResize="0"/>
          <p:nvPr/>
        </p:nvPicPr>
        <p:blipFill>
          <a:blip r:embed="rId10">
            <a:alphaModFix/>
          </a:blip>
          <a:stretch>
            <a:fillRect/>
          </a:stretch>
        </p:blipFill>
        <p:spPr>
          <a:xfrm>
            <a:off x="588900" y="2260675"/>
            <a:ext cx="1442525" cy="1442525"/>
          </a:xfrm>
          <a:prstGeom prst="rect">
            <a:avLst/>
          </a:prstGeom>
          <a:noFill/>
          <a:ln>
            <a:noFill/>
          </a:ln>
        </p:spPr>
      </p:pic>
      <p:pic>
        <p:nvPicPr>
          <p:cNvPr id="209" name="Google Shape;209;p27"/>
          <p:cNvPicPr preferRelativeResize="0"/>
          <p:nvPr/>
        </p:nvPicPr>
        <p:blipFill>
          <a:blip r:embed="rId11">
            <a:alphaModFix/>
          </a:blip>
          <a:stretch>
            <a:fillRect/>
          </a:stretch>
        </p:blipFill>
        <p:spPr>
          <a:xfrm>
            <a:off x="521175" y="3847875"/>
            <a:ext cx="3718925" cy="96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8"/>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i="1">
                <a:latin typeface="Trebuchet MS"/>
                <a:ea typeface="Trebuchet MS"/>
                <a:cs typeface="Trebuchet MS"/>
                <a:sym typeface="Trebuchet MS"/>
              </a:rPr>
              <a:t>Why</a:t>
            </a:r>
            <a:r>
              <a:rPr lang="en"/>
              <a:t> </a:t>
            </a:r>
            <a:r>
              <a:rPr lang="en" sz="4300">
                <a:solidFill>
                  <a:srgbClr val="CE1141"/>
                </a:solidFill>
                <a:latin typeface="Bebas Neue"/>
                <a:ea typeface="Bebas Neue"/>
                <a:cs typeface="Bebas Neue"/>
                <a:sym typeface="Bebas Neue"/>
              </a:rPr>
              <a:t>Arc de Triomphe</a:t>
            </a:r>
            <a:endParaRPr sz="4300">
              <a:solidFill>
                <a:srgbClr val="CE1141"/>
              </a:solidFill>
              <a:latin typeface="Bebas Neue"/>
              <a:ea typeface="Bebas Neue"/>
              <a:cs typeface="Bebas Neue"/>
              <a:sym typeface="Bebas Neue"/>
            </a:endParaRPr>
          </a:p>
        </p:txBody>
      </p:sp>
      <p:sp>
        <p:nvSpPr>
          <p:cNvPr id="215" name="Google Shape;215;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rgbClr val="CE1141"/>
              </a:buClr>
              <a:buSzPts val="1800"/>
              <a:buChar char="●"/>
            </a:pPr>
            <a:r>
              <a:rPr lang="en" b="1" i="1">
                <a:solidFill>
                  <a:srgbClr val="CE1141"/>
                </a:solidFill>
                <a:latin typeface="Trebuchet MS"/>
                <a:ea typeface="Trebuchet MS"/>
                <a:cs typeface="Trebuchet MS"/>
                <a:sym typeface="Trebuchet MS"/>
              </a:rPr>
              <a:t>Cesar Vizcarrondo</a:t>
            </a:r>
            <a:r>
              <a:rPr lang="en">
                <a:solidFill>
                  <a:srgbClr val="CE1141"/>
                </a:solidFill>
                <a:latin typeface="Trebuchet MS"/>
                <a:ea typeface="Trebuchet MS"/>
                <a:cs typeface="Trebuchet MS"/>
                <a:sym typeface="Trebuchet MS"/>
              </a:rPr>
              <a:t>:(</a:t>
            </a:r>
            <a:r>
              <a:rPr lang="en" sz="1700" b="1" u="sng">
                <a:solidFill>
                  <a:srgbClr val="CE1141"/>
                </a:solidFill>
                <a:latin typeface="Trebuchet MS"/>
                <a:ea typeface="Trebuchet MS"/>
                <a:cs typeface="Trebuchet MS"/>
                <a:sym typeface="Trebuchet MS"/>
              </a:rPr>
              <a:t>Chicago Bulls, Director of Brand and Fan Development)</a:t>
            </a:r>
            <a:endParaRPr sz="1700" b="1" u="sng">
              <a:solidFill>
                <a:srgbClr val="CE1141"/>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Char char="●"/>
            </a:pPr>
            <a:r>
              <a:rPr lang="en">
                <a:solidFill>
                  <a:srgbClr val="000000"/>
                </a:solidFill>
                <a:latin typeface="Trebuchet MS"/>
                <a:ea typeface="Trebuchet MS"/>
                <a:cs typeface="Trebuchet MS"/>
                <a:sym typeface="Trebuchet MS"/>
              </a:rPr>
              <a:t>Triomphe means </a:t>
            </a:r>
            <a:r>
              <a:rPr lang="en">
                <a:solidFill>
                  <a:srgbClr val="54CAE4"/>
                </a:solidFill>
                <a:latin typeface="Trebuchet MS"/>
                <a:ea typeface="Trebuchet MS"/>
                <a:cs typeface="Trebuchet MS"/>
                <a:sym typeface="Trebuchet MS"/>
              </a:rPr>
              <a:t>“</a:t>
            </a:r>
            <a:r>
              <a:rPr lang="en" b="1" i="1" u="sng">
                <a:solidFill>
                  <a:srgbClr val="54CAE4"/>
                </a:solidFill>
                <a:latin typeface="Trebuchet MS"/>
                <a:ea typeface="Trebuchet MS"/>
                <a:cs typeface="Trebuchet MS"/>
                <a:sym typeface="Trebuchet MS"/>
              </a:rPr>
              <a:t>a great victory</a:t>
            </a:r>
            <a:r>
              <a:rPr lang="en">
                <a:solidFill>
                  <a:srgbClr val="54CAE4"/>
                </a:solidFill>
                <a:latin typeface="Trebuchet MS"/>
                <a:ea typeface="Trebuchet MS"/>
                <a:cs typeface="Trebuchet MS"/>
                <a:sym typeface="Trebuchet MS"/>
              </a:rPr>
              <a:t>”</a:t>
            </a:r>
            <a:r>
              <a:rPr lang="en">
                <a:solidFill>
                  <a:srgbClr val="000000"/>
                </a:solidFill>
                <a:latin typeface="Trebuchet MS"/>
                <a:ea typeface="Trebuchet MS"/>
                <a:cs typeface="Trebuchet MS"/>
                <a:sym typeface="Trebuchet MS"/>
              </a:rPr>
              <a:t> which represents a winning culture</a:t>
            </a:r>
            <a:endParaRPr>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a:solidFill>
                  <a:srgbClr val="000000"/>
                </a:solidFill>
                <a:latin typeface="Trebuchet MS"/>
                <a:ea typeface="Trebuchet MS"/>
                <a:cs typeface="Trebuchet MS"/>
                <a:sym typeface="Trebuchet MS"/>
              </a:rPr>
              <a:t>The word “Triomphe” is a play on the word “Triumph”, and is meant to represent the historical success of the Chicago Bulls</a:t>
            </a:r>
            <a:endParaRPr>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a:solidFill>
                  <a:srgbClr val="000000"/>
                </a:solidFill>
                <a:latin typeface="Trebuchet MS"/>
                <a:ea typeface="Trebuchet MS"/>
                <a:cs typeface="Trebuchet MS"/>
                <a:sym typeface="Trebuchet MS"/>
              </a:rPr>
              <a:t>Special guest will be able to take fans back into the 90’s to relive the most triomphe moment</a:t>
            </a:r>
            <a:endParaRPr>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a:solidFill>
                  <a:srgbClr val="000000"/>
                </a:solidFill>
                <a:latin typeface="Trebuchet MS"/>
                <a:ea typeface="Trebuchet MS"/>
                <a:cs typeface="Trebuchet MS"/>
                <a:sym typeface="Trebuchet MS"/>
              </a:rPr>
              <a:t>6 Championship trophies will get French basketball fans to remember the rich history behind the Chicago Bulls organization  </a:t>
            </a:r>
            <a:endParaRPr>
              <a:solidFill>
                <a:srgbClr val="000000"/>
              </a:solidFill>
              <a:latin typeface="Trebuchet MS"/>
              <a:ea typeface="Trebuchet MS"/>
              <a:cs typeface="Trebuchet MS"/>
              <a:sym typeface="Trebuchet MS"/>
            </a:endParaRPr>
          </a:p>
          <a:p>
            <a:pPr marL="457200" lvl="0" indent="-342900" algn="l" rtl="0">
              <a:spcBef>
                <a:spcPts val="0"/>
              </a:spcBef>
              <a:spcAft>
                <a:spcPts val="0"/>
              </a:spcAft>
              <a:buClr>
                <a:srgbClr val="000000"/>
              </a:buClr>
              <a:buSzPts val="1800"/>
              <a:buFont typeface="Trebuchet MS"/>
              <a:buChar char="●"/>
            </a:pPr>
            <a:r>
              <a:rPr lang="en">
                <a:solidFill>
                  <a:srgbClr val="000000"/>
                </a:solidFill>
                <a:latin typeface="Trebuchet MS"/>
                <a:ea typeface="Trebuchet MS"/>
                <a:cs typeface="Trebuchet MS"/>
                <a:sym typeface="Trebuchet MS"/>
              </a:rPr>
              <a:t>Facebook &amp; Youtube are the most popular social media websites used in France, which purpose is to reach fans who may not be able attend in person.</a:t>
            </a:r>
            <a:endParaRPr>
              <a:solidFill>
                <a:srgbClr val="000000"/>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p:nvPr/>
        </p:nvSpPr>
        <p:spPr>
          <a:xfrm>
            <a:off x="7718225" y="3519875"/>
            <a:ext cx="1164000" cy="1164000"/>
          </a:xfrm>
          <a:prstGeom prst="rect">
            <a:avLst/>
          </a:prstGeom>
          <a:solidFill>
            <a:srgbClr val="CE1141"/>
          </a:solidFill>
          <a:ln w="28575" cap="flat" cmpd="sng">
            <a:solidFill>
              <a:srgbClr val="54CA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E1141"/>
              </a:solidFill>
            </a:endParaRPr>
          </a:p>
        </p:txBody>
      </p:sp>
      <p:sp>
        <p:nvSpPr>
          <p:cNvPr id="221" name="Google Shape;221;p29"/>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900">
                <a:solidFill>
                  <a:srgbClr val="54CAE4"/>
                </a:solidFill>
                <a:latin typeface="Bebas Neue"/>
                <a:ea typeface="Bebas Neue"/>
                <a:cs typeface="Bebas Neue"/>
                <a:sym typeface="Bebas Neue"/>
              </a:rPr>
              <a:t>Arc de Triomphe:</a:t>
            </a:r>
            <a:r>
              <a:rPr lang="en" sz="3900">
                <a:latin typeface="Bebas Neue"/>
                <a:ea typeface="Bebas Neue"/>
                <a:cs typeface="Bebas Neue"/>
                <a:sym typeface="Bebas Neue"/>
              </a:rPr>
              <a:t> </a:t>
            </a:r>
            <a:r>
              <a:rPr lang="en" sz="3900">
                <a:solidFill>
                  <a:srgbClr val="CE1141"/>
                </a:solidFill>
                <a:latin typeface="Bebas Neue"/>
                <a:ea typeface="Bebas Neue"/>
                <a:cs typeface="Bebas Neue"/>
                <a:sym typeface="Bebas Neue"/>
              </a:rPr>
              <a:t>THE WORLD’S LARGEST TROPHY CASE</a:t>
            </a:r>
            <a:endParaRPr sz="3900">
              <a:solidFill>
                <a:srgbClr val="CE1141"/>
              </a:solidFill>
              <a:latin typeface="Bebas Neue"/>
              <a:ea typeface="Bebas Neue"/>
              <a:cs typeface="Bebas Neue"/>
              <a:sym typeface="Bebas Neue"/>
            </a:endParaRPr>
          </a:p>
        </p:txBody>
      </p:sp>
      <p:sp>
        <p:nvSpPr>
          <p:cNvPr id="222" name="Google Shape;222;p29"/>
          <p:cNvSpPr txBox="1">
            <a:spLocks noGrp="1"/>
          </p:cNvSpPr>
          <p:nvPr>
            <p:ph type="body" idx="1"/>
          </p:nvPr>
        </p:nvSpPr>
        <p:spPr>
          <a:xfrm>
            <a:off x="311700" y="9238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rgbClr val="000000"/>
                </a:solidFill>
                <a:latin typeface="Trebuchet MS"/>
                <a:ea typeface="Trebuchet MS"/>
                <a:cs typeface="Trebuchet MS"/>
                <a:sym typeface="Trebuchet MS"/>
              </a:rPr>
              <a:t>-Q&amp;A Panel hosted by</a:t>
            </a:r>
            <a:r>
              <a:rPr lang="en">
                <a:latin typeface="Trebuchet MS"/>
                <a:ea typeface="Trebuchet MS"/>
                <a:cs typeface="Trebuchet MS"/>
                <a:sym typeface="Trebuchet MS"/>
              </a:rPr>
              <a:t> </a:t>
            </a:r>
            <a:r>
              <a:rPr lang="en" b="1" i="1">
                <a:solidFill>
                  <a:srgbClr val="CE1141"/>
                </a:solidFill>
                <a:latin typeface="Trebuchet MS"/>
                <a:ea typeface="Trebuchet MS"/>
                <a:cs typeface="Trebuchet MS"/>
                <a:sym typeface="Trebuchet MS"/>
              </a:rPr>
              <a:t>Cesar Vizcarrondo</a:t>
            </a:r>
            <a:r>
              <a:rPr lang="en" b="1" i="1">
                <a:latin typeface="Trebuchet MS"/>
                <a:ea typeface="Trebuchet MS"/>
                <a:cs typeface="Trebuchet MS"/>
                <a:sym typeface="Trebuchet MS"/>
              </a:rPr>
              <a:t> </a:t>
            </a:r>
            <a:r>
              <a:rPr lang="en">
                <a:solidFill>
                  <a:srgbClr val="000000"/>
                </a:solidFill>
                <a:latin typeface="Trebuchet MS"/>
                <a:ea typeface="Trebuchet MS"/>
                <a:cs typeface="Trebuchet MS"/>
                <a:sym typeface="Trebuchet MS"/>
              </a:rPr>
              <a:t>and the</a:t>
            </a:r>
            <a:r>
              <a:rPr lang="en">
                <a:latin typeface="Trebuchet MS"/>
                <a:ea typeface="Trebuchet MS"/>
                <a:cs typeface="Trebuchet MS"/>
                <a:sym typeface="Trebuchet MS"/>
              </a:rPr>
              <a:t> </a:t>
            </a:r>
            <a:r>
              <a:rPr lang="en" b="1" i="1">
                <a:solidFill>
                  <a:srgbClr val="CE1141"/>
                </a:solidFill>
                <a:latin typeface="Trebuchet MS"/>
                <a:ea typeface="Trebuchet MS"/>
                <a:cs typeface="Trebuchet MS"/>
                <a:sym typeface="Trebuchet MS"/>
              </a:rPr>
              <a:t>Chicago Bulls</a:t>
            </a:r>
            <a:endParaRPr b="1" i="1">
              <a:solidFill>
                <a:srgbClr val="CE1141"/>
              </a:solidFill>
              <a:latin typeface="Trebuchet MS"/>
              <a:ea typeface="Trebuchet MS"/>
              <a:cs typeface="Trebuchet MS"/>
              <a:sym typeface="Trebuchet MS"/>
            </a:endParaRPr>
          </a:p>
          <a:p>
            <a:pPr marL="0" lvl="0" indent="0" algn="l" rtl="0">
              <a:spcBef>
                <a:spcPts val="1200"/>
              </a:spcBef>
              <a:spcAft>
                <a:spcPts val="0"/>
              </a:spcAft>
              <a:buNone/>
            </a:pPr>
            <a:r>
              <a:rPr lang="en">
                <a:solidFill>
                  <a:srgbClr val="000000"/>
                </a:solidFill>
                <a:latin typeface="Trebuchet MS"/>
                <a:ea typeface="Trebuchet MS"/>
                <a:cs typeface="Trebuchet MS"/>
                <a:sym typeface="Trebuchet MS"/>
              </a:rPr>
              <a:t>- 6 Championship trophies in display</a:t>
            </a:r>
            <a:endParaRPr>
              <a:solidFill>
                <a:srgbClr val="000000"/>
              </a:solidFill>
              <a:latin typeface="Trebuchet MS"/>
              <a:ea typeface="Trebuchet MS"/>
              <a:cs typeface="Trebuchet MS"/>
              <a:sym typeface="Trebuchet MS"/>
            </a:endParaRPr>
          </a:p>
          <a:p>
            <a:pPr marL="0" lvl="0" indent="0" algn="l" rtl="0">
              <a:spcBef>
                <a:spcPts val="1200"/>
              </a:spcBef>
              <a:spcAft>
                <a:spcPts val="0"/>
              </a:spcAft>
              <a:buNone/>
            </a:pPr>
            <a:r>
              <a:rPr lang="en">
                <a:solidFill>
                  <a:srgbClr val="000000"/>
                </a:solidFill>
                <a:latin typeface="Trebuchet MS"/>
                <a:ea typeface="Trebuchet MS"/>
                <a:cs typeface="Trebuchet MS"/>
                <a:sym typeface="Trebuchet MS"/>
              </a:rPr>
              <a:t>- Special guest panel:</a:t>
            </a:r>
            <a:endParaRPr>
              <a:solidFill>
                <a:srgbClr val="000000"/>
              </a:solidFill>
              <a:latin typeface="Trebuchet MS"/>
              <a:ea typeface="Trebuchet MS"/>
              <a:cs typeface="Trebuchet MS"/>
              <a:sym typeface="Trebuchet MS"/>
            </a:endParaRPr>
          </a:p>
          <a:p>
            <a:pPr marL="457200" lvl="0" indent="-342900" algn="l" rtl="0">
              <a:spcBef>
                <a:spcPts val="1200"/>
              </a:spcBef>
              <a:spcAft>
                <a:spcPts val="0"/>
              </a:spcAft>
              <a:buClr>
                <a:srgbClr val="54CAE4"/>
              </a:buClr>
              <a:buSzPts val="1800"/>
              <a:buFont typeface="Trebuchet MS"/>
              <a:buChar char="●"/>
            </a:pPr>
            <a:r>
              <a:rPr lang="en" b="1" i="1">
                <a:solidFill>
                  <a:srgbClr val="54CAE4"/>
                </a:solidFill>
                <a:latin typeface="Trebuchet MS"/>
                <a:ea typeface="Trebuchet MS"/>
                <a:cs typeface="Trebuchet MS"/>
                <a:sym typeface="Trebuchet MS"/>
              </a:rPr>
              <a:t>Scottie Pippen</a:t>
            </a:r>
            <a:endParaRPr b="1" i="1">
              <a:solidFill>
                <a:srgbClr val="54CAE4"/>
              </a:solidFill>
              <a:latin typeface="Trebuchet MS"/>
              <a:ea typeface="Trebuchet MS"/>
              <a:cs typeface="Trebuchet MS"/>
              <a:sym typeface="Trebuchet MS"/>
            </a:endParaRPr>
          </a:p>
          <a:p>
            <a:pPr marL="457200" lvl="0" indent="-342900" algn="l" rtl="0">
              <a:spcBef>
                <a:spcPts val="0"/>
              </a:spcBef>
              <a:spcAft>
                <a:spcPts val="0"/>
              </a:spcAft>
              <a:buClr>
                <a:srgbClr val="54CAE4"/>
              </a:buClr>
              <a:buSzPts val="1800"/>
              <a:buFont typeface="Trebuchet MS"/>
              <a:buChar char="●"/>
            </a:pPr>
            <a:r>
              <a:rPr lang="en" b="1" i="1">
                <a:solidFill>
                  <a:srgbClr val="54CAE4"/>
                </a:solidFill>
                <a:latin typeface="Trebuchet MS"/>
                <a:ea typeface="Trebuchet MS"/>
                <a:cs typeface="Trebuchet MS"/>
                <a:sym typeface="Trebuchet MS"/>
              </a:rPr>
              <a:t>Phil Jackson</a:t>
            </a:r>
            <a:endParaRPr i="1">
              <a:solidFill>
                <a:srgbClr val="54CAE4"/>
              </a:solidFill>
              <a:latin typeface="Trebuchet MS"/>
              <a:ea typeface="Trebuchet MS"/>
              <a:cs typeface="Trebuchet MS"/>
              <a:sym typeface="Trebuchet MS"/>
            </a:endParaRPr>
          </a:p>
          <a:p>
            <a:pPr marL="457200" lvl="0" indent="-342900" algn="l" rtl="0">
              <a:spcBef>
                <a:spcPts val="0"/>
              </a:spcBef>
              <a:spcAft>
                <a:spcPts val="0"/>
              </a:spcAft>
              <a:buClr>
                <a:srgbClr val="54CAE4"/>
              </a:buClr>
              <a:buSzPts val="1800"/>
              <a:buFont typeface="Trebuchet MS"/>
              <a:buChar char="●"/>
            </a:pPr>
            <a:r>
              <a:rPr lang="en" b="1" i="1">
                <a:solidFill>
                  <a:srgbClr val="54CAE4"/>
                </a:solidFill>
                <a:latin typeface="Trebuchet MS"/>
                <a:ea typeface="Trebuchet MS"/>
                <a:cs typeface="Trebuchet MS"/>
                <a:sym typeface="Trebuchet MS"/>
              </a:rPr>
              <a:t>Thierry Henry</a:t>
            </a:r>
            <a:endParaRPr b="1" i="1">
              <a:solidFill>
                <a:srgbClr val="54CAE4"/>
              </a:solidFill>
              <a:latin typeface="Trebuchet MS"/>
              <a:ea typeface="Trebuchet MS"/>
              <a:cs typeface="Trebuchet MS"/>
              <a:sym typeface="Trebuchet MS"/>
            </a:endParaRPr>
          </a:p>
          <a:p>
            <a:pPr marL="0" lvl="0" indent="0" algn="l" rtl="0">
              <a:spcBef>
                <a:spcPts val="1200"/>
              </a:spcBef>
              <a:spcAft>
                <a:spcPts val="0"/>
              </a:spcAft>
              <a:buNone/>
            </a:pPr>
            <a:r>
              <a:rPr lang="en">
                <a:solidFill>
                  <a:srgbClr val="000000"/>
                </a:solidFill>
                <a:latin typeface="Trebuchet MS"/>
                <a:ea typeface="Trebuchet MS"/>
                <a:cs typeface="Trebuchet MS"/>
                <a:sym typeface="Trebuchet MS"/>
              </a:rPr>
              <a:t>-Facebook &amp; Youtube live </a:t>
            </a:r>
            <a:endParaRPr>
              <a:solidFill>
                <a:srgbClr val="000000"/>
              </a:solidFill>
              <a:latin typeface="Trebuchet MS"/>
              <a:ea typeface="Trebuchet MS"/>
              <a:cs typeface="Trebuchet MS"/>
              <a:sym typeface="Trebuchet MS"/>
            </a:endParaRPr>
          </a:p>
          <a:p>
            <a:pPr marL="0" lvl="0" indent="0" algn="l" rtl="0">
              <a:spcBef>
                <a:spcPts val="1200"/>
              </a:spcBef>
              <a:spcAft>
                <a:spcPts val="1200"/>
              </a:spcAft>
              <a:buNone/>
            </a:pPr>
            <a:endParaRPr>
              <a:solidFill>
                <a:srgbClr val="000000"/>
              </a:solidFill>
              <a:latin typeface="Trebuchet MS"/>
              <a:ea typeface="Trebuchet MS"/>
              <a:cs typeface="Trebuchet MS"/>
              <a:sym typeface="Trebuchet MS"/>
            </a:endParaRPr>
          </a:p>
        </p:txBody>
      </p:sp>
      <p:pic>
        <p:nvPicPr>
          <p:cNvPr id="223" name="Google Shape;223;p29"/>
          <p:cNvPicPr preferRelativeResize="0"/>
          <p:nvPr/>
        </p:nvPicPr>
        <p:blipFill>
          <a:blip r:embed="rId3">
            <a:alphaModFix/>
          </a:blip>
          <a:stretch>
            <a:fillRect/>
          </a:stretch>
        </p:blipFill>
        <p:spPr>
          <a:xfrm>
            <a:off x="6145025" y="1761100"/>
            <a:ext cx="2611075" cy="2830828"/>
          </a:xfrm>
          <a:prstGeom prst="rect">
            <a:avLst/>
          </a:prstGeom>
          <a:noFill/>
          <a:ln>
            <a:noFill/>
          </a:ln>
        </p:spPr>
      </p:pic>
      <p:pic>
        <p:nvPicPr>
          <p:cNvPr id="224" name="Google Shape;224;p29"/>
          <p:cNvPicPr preferRelativeResize="0"/>
          <p:nvPr/>
        </p:nvPicPr>
        <p:blipFill>
          <a:blip r:embed="rId4">
            <a:alphaModFix/>
          </a:blip>
          <a:stretch>
            <a:fillRect/>
          </a:stretch>
        </p:blipFill>
        <p:spPr>
          <a:xfrm>
            <a:off x="3915250" y="3111975"/>
            <a:ext cx="2293224" cy="1860950"/>
          </a:xfrm>
          <a:prstGeom prst="rect">
            <a:avLst/>
          </a:prstGeom>
          <a:noFill/>
          <a:ln w="38100" cap="flat" cmpd="sng">
            <a:solidFill>
              <a:srgbClr val="54CAE4"/>
            </a:solidFill>
            <a:prstDash val="solid"/>
            <a:round/>
            <a:headEnd type="none" w="sm" len="sm"/>
            <a:tailEnd type="none" w="sm" len="sm"/>
          </a:ln>
        </p:spPr>
      </p:pic>
      <p:pic>
        <p:nvPicPr>
          <p:cNvPr id="225" name="Google Shape;225;p29"/>
          <p:cNvPicPr preferRelativeResize="0"/>
          <p:nvPr/>
        </p:nvPicPr>
        <p:blipFill>
          <a:blip r:embed="rId5">
            <a:alphaModFix/>
          </a:blip>
          <a:stretch>
            <a:fillRect/>
          </a:stretch>
        </p:blipFill>
        <p:spPr>
          <a:xfrm>
            <a:off x="5766326" y="1402604"/>
            <a:ext cx="819399" cy="8643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300">
                <a:solidFill>
                  <a:srgbClr val="54CAE4"/>
                </a:solidFill>
                <a:latin typeface="Bebas Neue"/>
                <a:ea typeface="Bebas Neue"/>
                <a:cs typeface="Bebas Neue"/>
                <a:sym typeface="Bebas Neue"/>
              </a:rPr>
              <a:t>Strategic Sponsorships</a:t>
            </a:r>
            <a:r>
              <a:rPr lang="en" sz="4300">
                <a:solidFill>
                  <a:srgbClr val="54CAE4"/>
                </a:solidFill>
                <a:latin typeface="Trebuchet MS"/>
                <a:ea typeface="Trebuchet MS"/>
                <a:cs typeface="Trebuchet MS"/>
                <a:sym typeface="Trebuchet MS"/>
              </a:rPr>
              <a:t>:</a:t>
            </a:r>
            <a:r>
              <a:rPr lang="en">
                <a:latin typeface="Trebuchet MS"/>
                <a:ea typeface="Trebuchet MS"/>
                <a:cs typeface="Trebuchet MS"/>
                <a:sym typeface="Trebuchet MS"/>
              </a:rPr>
              <a:t> </a:t>
            </a:r>
            <a:r>
              <a:rPr lang="en" b="1" i="1">
                <a:latin typeface="Trebuchet MS"/>
                <a:ea typeface="Trebuchet MS"/>
                <a:cs typeface="Trebuchet MS"/>
                <a:sym typeface="Trebuchet MS"/>
              </a:rPr>
              <a:t>Why?</a:t>
            </a:r>
            <a:endParaRPr b="1" i="1">
              <a:latin typeface="Trebuchet MS"/>
              <a:ea typeface="Trebuchet MS"/>
              <a:cs typeface="Trebuchet MS"/>
              <a:sym typeface="Trebuchet MS"/>
            </a:endParaRPr>
          </a:p>
        </p:txBody>
      </p:sp>
      <p:pic>
        <p:nvPicPr>
          <p:cNvPr id="231" name="Google Shape;231;p30"/>
          <p:cNvPicPr preferRelativeResize="0"/>
          <p:nvPr/>
        </p:nvPicPr>
        <p:blipFill>
          <a:blip r:embed="rId3">
            <a:alphaModFix/>
          </a:blip>
          <a:stretch>
            <a:fillRect/>
          </a:stretch>
        </p:blipFill>
        <p:spPr>
          <a:xfrm>
            <a:off x="311700" y="1152475"/>
            <a:ext cx="1259001" cy="958949"/>
          </a:xfrm>
          <a:prstGeom prst="rect">
            <a:avLst/>
          </a:prstGeom>
          <a:noFill/>
          <a:ln>
            <a:noFill/>
          </a:ln>
        </p:spPr>
      </p:pic>
      <p:pic>
        <p:nvPicPr>
          <p:cNvPr id="232" name="Google Shape;232;p30"/>
          <p:cNvPicPr preferRelativeResize="0"/>
          <p:nvPr/>
        </p:nvPicPr>
        <p:blipFill>
          <a:blip r:embed="rId4">
            <a:alphaModFix/>
          </a:blip>
          <a:stretch>
            <a:fillRect/>
          </a:stretch>
        </p:blipFill>
        <p:spPr>
          <a:xfrm>
            <a:off x="1788287" y="1182250"/>
            <a:ext cx="1436600" cy="808099"/>
          </a:xfrm>
          <a:prstGeom prst="rect">
            <a:avLst/>
          </a:prstGeom>
          <a:noFill/>
          <a:ln>
            <a:noFill/>
          </a:ln>
        </p:spPr>
      </p:pic>
      <p:pic>
        <p:nvPicPr>
          <p:cNvPr id="233" name="Google Shape;233;p30"/>
          <p:cNvPicPr preferRelativeResize="0"/>
          <p:nvPr/>
        </p:nvPicPr>
        <p:blipFill>
          <a:blip r:embed="rId5">
            <a:alphaModFix/>
          </a:blip>
          <a:stretch>
            <a:fillRect/>
          </a:stretch>
        </p:blipFill>
        <p:spPr>
          <a:xfrm>
            <a:off x="3442475" y="1077050"/>
            <a:ext cx="958950" cy="958950"/>
          </a:xfrm>
          <a:prstGeom prst="rect">
            <a:avLst/>
          </a:prstGeom>
          <a:noFill/>
          <a:ln>
            <a:noFill/>
          </a:ln>
        </p:spPr>
      </p:pic>
      <p:pic>
        <p:nvPicPr>
          <p:cNvPr id="234" name="Google Shape;234;p30"/>
          <p:cNvPicPr preferRelativeResize="0"/>
          <p:nvPr/>
        </p:nvPicPr>
        <p:blipFill>
          <a:blip r:embed="rId6">
            <a:alphaModFix/>
          </a:blip>
          <a:stretch>
            <a:fillRect/>
          </a:stretch>
        </p:blipFill>
        <p:spPr>
          <a:xfrm>
            <a:off x="5638300" y="768575"/>
            <a:ext cx="2199875" cy="1466575"/>
          </a:xfrm>
          <a:prstGeom prst="rect">
            <a:avLst/>
          </a:prstGeom>
          <a:noFill/>
          <a:ln>
            <a:noFill/>
          </a:ln>
        </p:spPr>
      </p:pic>
      <p:pic>
        <p:nvPicPr>
          <p:cNvPr id="235" name="Google Shape;235;p30"/>
          <p:cNvPicPr preferRelativeResize="0"/>
          <p:nvPr/>
        </p:nvPicPr>
        <p:blipFill>
          <a:blip r:embed="rId7">
            <a:alphaModFix/>
          </a:blip>
          <a:stretch>
            <a:fillRect/>
          </a:stretch>
        </p:blipFill>
        <p:spPr>
          <a:xfrm>
            <a:off x="4619025" y="892300"/>
            <a:ext cx="1219125" cy="1219125"/>
          </a:xfrm>
          <a:prstGeom prst="rect">
            <a:avLst/>
          </a:prstGeom>
          <a:noFill/>
          <a:ln>
            <a:noFill/>
          </a:ln>
        </p:spPr>
      </p:pic>
      <p:pic>
        <p:nvPicPr>
          <p:cNvPr id="236" name="Google Shape;236;p30"/>
          <p:cNvPicPr preferRelativeResize="0"/>
          <p:nvPr/>
        </p:nvPicPr>
        <p:blipFill>
          <a:blip r:embed="rId8">
            <a:alphaModFix/>
          </a:blip>
          <a:stretch>
            <a:fillRect/>
          </a:stretch>
        </p:blipFill>
        <p:spPr>
          <a:xfrm>
            <a:off x="152400" y="2387550"/>
            <a:ext cx="2406025" cy="1371600"/>
          </a:xfrm>
          <a:prstGeom prst="rect">
            <a:avLst/>
          </a:prstGeom>
          <a:noFill/>
          <a:ln>
            <a:noFill/>
          </a:ln>
        </p:spPr>
      </p:pic>
      <p:pic>
        <p:nvPicPr>
          <p:cNvPr id="237" name="Google Shape;237;p30"/>
          <p:cNvPicPr preferRelativeResize="0"/>
          <p:nvPr/>
        </p:nvPicPr>
        <p:blipFill>
          <a:blip r:embed="rId9">
            <a:alphaModFix/>
          </a:blip>
          <a:stretch>
            <a:fillRect/>
          </a:stretch>
        </p:blipFill>
        <p:spPr>
          <a:xfrm>
            <a:off x="2707300" y="2430838"/>
            <a:ext cx="2613274" cy="1285026"/>
          </a:xfrm>
          <a:prstGeom prst="rect">
            <a:avLst/>
          </a:prstGeom>
          <a:noFill/>
          <a:ln>
            <a:noFill/>
          </a:ln>
        </p:spPr>
      </p:pic>
      <p:sp>
        <p:nvSpPr>
          <p:cNvPr id="238" name="Google Shape;238;p30"/>
          <p:cNvSpPr txBox="1"/>
          <p:nvPr/>
        </p:nvSpPr>
        <p:spPr>
          <a:xfrm>
            <a:off x="5638300" y="2471525"/>
            <a:ext cx="3118800" cy="2539800"/>
          </a:xfrm>
          <a:prstGeom prst="rect">
            <a:avLst/>
          </a:prstGeom>
          <a:noFill/>
          <a:ln w="28575" cap="flat" cmpd="sng">
            <a:solidFill>
              <a:srgbClr val="54CAE4"/>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b="1">
                <a:latin typeface="Trebuchet MS"/>
                <a:ea typeface="Trebuchet MS"/>
                <a:cs typeface="Trebuchet MS"/>
                <a:sym typeface="Trebuchet MS"/>
              </a:rPr>
              <a:t>Notable People:</a:t>
            </a:r>
            <a:endParaRPr sz="1700" b="1">
              <a:latin typeface="Trebuchet MS"/>
              <a:ea typeface="Trebuchet MS"/>
              <a:cs typeface="Trebuchet MS"/>
              <a:sym typeface="Trebuchet MS"/>
            </a:endParaRPr>
          </a:p>
          <a:p>
            <a:pPr marL="0" lvl="0" indent="0" algn="l" rtl="0">
              <a:spcBef>
                <a:spcPts val="0"/>
              </a:spcBef>
              <a:spcAft>
                <a:spcPts val="0"/>
              </a:spcAft>
              <a:buNone/>
            </a:pPr>
            <a:endParaRPr sz="1700" b="1">
              <a:latin typeface="Trebuchet MS"/>
              <a:ea typeface="Trebuchet MS"/>
              <a:cs typeface="Trebuchet MS"/>
              <a:sym typeface="Trebuchet MS"/>
            </a:endParaRPr>
          </a:p>
          <a:p>
            <a:pPr marL="0" lvl="0" indent="0" algn="l" rtl="0">
              <a:spcBef>
                <a:spcPts val="0"/>
              </a:spcBef>
              <a:spcAft>
                <a:spcPts val="0"/>
              </a:spcAft>
              <a:buNone/>
            </a:pPr>
            <a:r>
              <a:rPr lang="en" sz="1700" b="1">
                <a:latin typeface="Trebuchet MS"/>
                <a:ea typeface="Trebuchet MS"/>
                <a:cs typeface="Trebuchet MS"/>
                <a:sym typeface="Trebuchet MS"/>
              </a:rPr>
              <a:t>Joakim Noah</a:t>
            </a:r>
            <a:endParaRPr sz="1700" b="1">
              <a:latin typeface="Trebuchet MS"/>
              <a:ea typeface="Trebuchet MS"/>
              <a:cs typeface="Trebuchet MS"/>
              <a:sym typeface="Trebuchet MS"/>
            </a:endParaRPr>
          </a:p>
          <a:p>
            <a:pPr marL="0" lvl="0" indent="0" algn="l" rtl="0">
              <a:spcBef>
                <a:spcPts val="0"/>
              </a:spcBef>
              <a:spcAft>
                <a:spcPts val="0"/>
              </a:spcAft>
              <a:buNone/>
            </a:pPr>
            <a:r>
              <a:rPr lang="en" sz="1700" b="1">
                <a:latin typeface="Trebuchet MS"/>
                <a:ea typeface="Trebuchet MS"/>
                <a:cs typeface="Trebuchet MS"/>
                <a:sym typeface="Trebuchet MS"/>
              </a:rPr>
              <a:t>Phil Jackson</a:t>
            </a:r>
            <a:endParaRPr sz="1700" b="1">
              <a:latin typeface="Trebuchet MS"/>
              <a:ea typeface="Trebuchet MS"/>
              <a:cs typeface="Trebuchet MS"/>
              <a:sym typeface="Trebuchet MS"/>
            </a:endParaRPr>
          </a:p>
          <a:p>
            <a:pPr marL="0" lvl="0" indent="0" algn="l" rtl="0">
              <a:spcBef>
                <a:spcPts val="0"/>
              </a:spcBef>
              <a:spcAft>
                <a:spcPts val="0"/>
              </a:spcAft>
              <a:buNone/>
            </a:pPr>
            <a:r>
              <a:rPr lang="en" sz="1700" b="1">
                <a:latin typeface="Trebuchet MS"/>
                <a:ea typeface="Trebuchet MS"/>
                <a:cs typeface="Trebuchet MS"/>
                <a:sym typeface="Trebuchet MS"/>
              </a:rPr>
              <a:t>Scottie Pippen</a:t>
            </a:r>
            <a:endParaRPr sz="1700" b="1">
              <a:latin typeface="Trebuchet MS"/>
              <a:ea typeface="Trebuchet MS"/>
              <a:cs typeface="Trebuchet MS"/>
              <a:sym typeface="Trebuchet MS"/>
            </a:endParaRPr>
          </a:p>
          <a:p>
            <a:pPr marL="0" lvl="0" indent="0" algn="l" rtl="0">
              <a:spcBef>
                <a:spcPts val="0"/>
              </a:spcBef>
              <a:spcAft>
                <a:spcPts val="0"/>
              </a:spcAft>
              <a:buNone/>
            </a:pPr>
            <a:r>
              <a:rPr lang="en" sz="1700" b="1">
                <a:latin typeface="Trebuchet MS"/>
                <a:ea typeface="Trebuchet MS"/>
                <a:cs typeface="Trebuchet MS"/>
                <a:sym typeface="Trebuchet MS"/>
              </a:rPr>
              <a:t>Dennis Rodman</a:t>
            </a:r>
            <a:endParaRPr sz="1700" b="1">
              <a:latin typeface="Trebuchet MS"/>
              <a:ea typeface="Trebuchet MS"/>
              <a:cs typeface="Trebuchet MS"/>
              <a:sym typeface="Trebuchet MS"/>
            </a:endParaRPr>
          </a:p>
          <a:p>
            <a:pPr marL="0" lvl="0" indent="0" algn="l" rtl="0">
              <a:spcBef>
                <a:spcPts val="0"/>
              </a:spcBef>
              <a:spcAft>
                <a:spcPts val="0"/>
              </a:spcAft>
              <a:buNone/>
            </a:pPr>
            <a:r>
              <a:rPr lang="en" sz="1700" b="1">
                <a:latin typeface="Trebuchet MS"/>
                <a:ea typeface="Trebuchet MS"/>
                <a:cs typeface="Trebuchet MS"/>
                <a:sym typeface="Trebuchet MS"/>
              </a:rPr>
              <a:t>Thierry Henry</a:t>
            </a:r>
            <a:endParaRPr sz="1700" b="1">
              <a:latin typeface="Trebuchet MS"/>
              <a:ea typeface="Trebuchet MS"/>
              <a:cs typeface="Trebuchet MS"/>
              <a:sym typeface="Trebuchet MS"/>
            </a:endParaRPr>
          </a:p>
          <a:p>
            <a:pPr marL="0" lvl="0" indent="0" algn="l" rtl="0">
              <a:spcBef>
                <a:spcPts val="0"/>
              </a:spcBef>
              <a:spcAft>
                <a:spcPts val="0"/>
              </a:spcAft>
              <a:buNone/>
            </a:pPr>
            <a:r>
              <a:rPr lang="en" sz="1700" b="1">
                <a:latin typeface="Trebuchet MS"/>
                <a:ea typeface="Trebuchet MS"/>
                <a:cs typeface="Trebuchet MS"/>
                <a:sym typeface="Trebuchet MS"/>
              </a:rPr>
              <a:t>Dwayne Wade</a:t>
            </a:r>
            <a:endParaRPr sz="1700" b="1">
              <a:latin typeface="Trebuchet MS"/>
              <a:ea typeface="Trebuchet MS"/>
              <a:cs typeface="Trebuchet MS"/>
              <a:sym typeface="Trebuchet MS"/>
            </a:endParaRPr>
          </a:p>
          <a:p>
            <a:pPr marL="0" lvl="0" indent="0" algn="l" rtl="0">
              <a:spcBef>
                <a:spcPts val="0"/>
              </a:spcBef>
              <a:spcAft>
                <a:spcPts val="0"/>
              </a:spcAft>
              <a:buNone/>
            </a:pPr>
            <a:r>
              <a:rPr lang="en" sz="1700" b="1">
                <a:latin typeface="Trebuchet MS"/>
                <a:ea typeface="Trebuchet MS"/>
                <a:cs typeface="Trebuchet MS"/>
                <a:sym typeface="Trebuchet MS"/>
              </a:rPr>
              <a:t>Joe Freshgoods</a:t>
            </a:r>
            <a:endParaRPr sz="1700" b="1">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311700" y="-57900"/>
            <a:ext cx="4157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a:solidFill>
                  <a:srgbClr val="CE1141"/>
                </a:solidFill>
                <a:latin typeface="Bebas Neue"/>
                <a:ea typeface="Bebas Neue"/>
                <a:cs typeface="Bebas Neue"/>
                <a:sym typeface="Bebas Neue"/>
              </a:rPr>
              <a:t>Culture and Research</a:t>
            </a:r>
            <a:endParaRPr sz="3900">
              <a:solidFill>
                <a:srgbClr val="CE1141"/>
              </a:solidFill>
              <a:latin typeface="Bebas Neue"/>
              <a:ea typeface="Bebas Neue"/>
              <a:cs typeface="Bebas Neue"/>
              <a:sym typeface="Bebas Neue"/>
            </a:endParaRPr>
          </a:p>
        </p:txBody>
      </p:sp>
      <p:pic>
        <p:nvPicPr>
          <p:cNvPr id="244" name="Google Shape;244;p31"/>
          <p:cNvPicPr preferRelativeResize="0"/>
          <p:nvPr/>
        </p:nvPicPr>
        <p:blipFill>
          <a:blip r:embed="rId3">
            <a:alphaModFix/>
          </a:blip>
          <a:stretch>
            <a:fillRect/>
          </a:stretch>
        </p:blipFill>
        <p:spPr>
          <a:xfrm>
            <a:off x="4845600" y="344321"/>
            <a:ext cx="4157101" cy="3169379"/>
          </a:xfrm>
          <a:prstGeom prst="rect">
            <a:avLst/>
          </a:prstGeom>
          <a:noFill/>
          <a:ln>
            <a:noFill/>
          </a:ln>
        </p:spPr>
      </p:pic>
      <p:pic>
        <p:nvPicPr>
          <p:cNvPr id="245" name="Google Shape;245;p31"/>
          <p:cNvPicPr preferRelativeResize="0"/>
          <p:nvPr/>
        </p:nvPicPr>
        <p:blipFill>
          <a:blip r:embed="rId4">
            <a:alphaModFix/>
          </a:blip>
          <a:stretch>
            <a:fillRect/>
          </a:stretch>
        </p:blipFill>
        <p:spPr>
          <a:xfrm>
            <a:off x="78838" y="1613200"/>
            <a:ext cx="4586325" cy="2976951"/>
          </a:xfrm>
          <a:prstGeom prst="rect">
            <a:avLst/>
          </a:prstGeom>
          <a:noFill/>
          <a:ln>
            <a:noFill/>
          </a:ln>
        </p:spPr>
      </p:pic>
      <p:sp>
        <p:nvSpPr>
          <p:cNvPr id="246" name="Google Shape;246;p31"/>
          <p:cNvSpPr txBox="1"/>
          <p:nvPr/>
        </p:nvSpPr>
        <p:spPr>
          <a:xfrm>
            <a:off x="426813" y="756200"/>
            <a:ext cx="3890400" cy="615600"/>
          </a:xfrm>
          <a:prstGeom prst="rect">
            <a:avLst/>
          </a:prstGeom>
          <a:noFill/>
          <a:ln w="28575" cap="flat" cmpd="sng">
            <a:solidFill>
              <a:srgbClr val="54CAE4"/>
            </a:solidFill>
            <a:prstDash val="solid"/>
            <a:round/>
            <a:headEnd type="none" w="sm" len="sm"/>
            <a:tailEnd type="none" w="sm" len="sm"/>
          </a:ln>
        </p:spPr>
        <p:txBody>
          <a:bodyPr spcFirstLastPara="1" wrap="square" lIns="91425" tIns="91425" rIns="91425" bIns="91425" anchor="t" anchorCtr="0">
            <a:spAutoFit/>
          </a:bodyPr>
          <a:lstStyle/>
          <a:p>
            <a:pPr marL="457200" lvl="0" indent="0" algn="l" rtl="0">
              <a:spcBef>
                <a:spcPts val="0"/>
              </a:spcBef>
              <a:spcAft>
                <a:spcPts val="0"/>
              </a:spcAft>
              <a:buNone/>
            </a:pPr>
            <a:r>
              <a:rPr lang="en">
                <a:latin typeface="Trebuchet MS"/>
                <a:ea typeface="Trebuchet MS"/>
                <a:cs typeface="Trebuchet MS"/>
                <a:sym typeface="Trebuchet MS"/>
              </a:rPr>
              <a:t>Facebook is the largest social media platform used in France </a:t>
            </a:r>
            <a:endParaRPr>
              <a:latin typeface="Trebuchet MS"/>
              <a:ea typeface="Trebuchet MS"/>
              <a:cs typeface="Trebuchet MS"/>
              <a:sym typeface="Trebuchet MS"/>
            </a:endParaRPr>
          </a:p>
        </p:txBody>
      </p:sp>
      <p:sp>
        <p:nvSpPr>
          <p:cNvPr id="247" name="Google Shape;247;p31"/>
          <p:cNvSpPr txBox="1"/>
          <p:nvPr/>
        </p:nvSpPr>
        <p:spPr>
          <a:xfrm>
            <a:off x="5049600" y="3727475"/>
            <a:ext cx="3890400" cy="615600"/>
          </a:xfrm>
          <a:prstGeom prst="rect">
            <a:avLst/>
          </a:prstGeom>
          <a:noFill/>
          <a:ln w="28575" cap="flat" cmpd="sng">
            <a:solidFill>
              <a:srgbClr val="54CAE4"/>
            </a:solidFill>
            <a:prstDash val="solid"/>
            <a:round/>
            <a:headEnd type="none" w="sm" len="sm"/>
            <a:tailEnd type="none" w="sm" len="sm"/>
          </a:ln>
        </p:spPr>
        <p:txBody>
          <a:bodyPr spcFirstLastPara="1" wrap="square" lIns="91425" tIns="91425" rIns="91425" bIns="91425" anchor="t" anchorCtr="0">
            <a:spAutoFit/>
          </a:bodyPr>
          <a:lstStyle/>
          <a:p>
            <a:pPr marL="457200" lvl="0" indent="0" algn="l" rtl="0">
              <a:spcBef>
                <a:spcPts val="0"/>
              </a:spcBef>
              <a:spcAft>
                <a:spcPts val="0"/>
              </a:spcAft>
              <a:buNone/>
            </a:pPr>
            <a:r>
              <a:rPr lang="en">
                <a:latin typeface="Trebuchet MS"/>
                <a:ea typeface="Trebuchet MS"/>
                <a:cs typeface="Trebuchet MS"/>
                <a:sym typeface="Trebuchet MS"/>
              </a:rPr>
              <a:t>Culture Crossing Guide helped us become familiar with French culture</a:t>
            </a:r>
            <a:endParaRPr>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
        <p:cNvGrpSpPr/>
        <p:nvPr/>
      </p:nvGrpSpPr>
      <p:grpSpPr>
        <a:xfrm>
          <a:off x="0" y="0"/>
          <a:ext cx="0" cy="0"/>
          <a:chOff x="0" y="0"/>
          <a:chExt cx="0" cy="0"/>
        </a:xfrm>
      </p:grpSpPr>
      <p:pic>
        <p:nvPicPr>
          <p:cNvPr id="68" name="Google Shape;68;p14"/>
          <p:cNvPicPr preferRelativeResize="0"/>
          <p:nvPr/>
        </p:nvPicPr>
        <p:blipFill>
          <a:blip r:embed="rId3">
            <a:alphaModFix amt="23000"/>
          </a:blip>
          <a:stretch>
            <a:fillRect/>
          </a:stretch>
        </p:blipFill>
        <p:spPr>
          <a:xfrm>
            <a:off x="0" y="-90174"/>
            <a:ext cx="9144000" cy="5148637"/>
          </a:xfrm>
          <a:prstGeom prst="rect">
            <a:avLst/>
          </a:prstGeom>
          <a:noFill/>
          <a:ln>
            <a:noFill/>
          </a:ln>
        </p:spPr>
      </p:pic>
      <p:sp>
        <p:nvSpPr>
          <p:cNvPr id="69" name="Google Shape;69;p14"/>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5120">
                <a:solidFill>
                  <a:srgbClr val="FFFFFF"/>
                </a:solidFill>
                <a:latin typeface="Bebas Neue"/>
                <a:ea typeface="Bebas Neue"/>
                <a:cs typeface="Bebas Neue"/>
                <a:sym typeface="Bebas Neue"/>
              </a:rPr>
              <a:t>Agenda</a:t>
            </a:r>
            <a:endParaRPr sz="5120">
              <a:solidFill>
                <a:srgbClr val="FFFFFF"/>
              </a:solidFill>
              <a:latin typeface="Bebas Neue"/>
              <a:ea typeface="Bebas Neue"/>
              <a:cs typeface="Bebas Neue"/>
              <a:sym typeface="Bebas Neue"/>
            </a:endParaRPr>
          </a:p>
        </p:txBody>
      </p:sp>
      <p:sp>
        <p:nvSpPr>
          <p:cNvPr id="70" name="Google Shape;70;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History &amp; Opportunity</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Consumer Profiles</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Goals &amp; Objectives</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French Fans</a:t>
            </a:r>
            <a:endParaRPr sz="2300" b="1">
              <a:solidFill>
                <a:srgbClr val="CCCCCC"/>
              </a:solidFill>
              <a:latin typeface="Caveat"/>
              <a:ea typeface="Caveat"/>
              <a:cs typeface="Caveat"/>
              <a:sym typeface="Caveat"/>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Our Campaign</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Pigalle Basketball Court</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Louvre and Basketball</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Arc de Triomphe</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Research</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Creatives</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KPIs</a:t>
            </a:r>
            <a:endParaRPr sz="2000" b="1">
              <a:solidFill>
                <a:srgbClr val="CCCCCC"/>
              </a:solidFill>
              <a:latin typeface="Trebuchet MS"/>
              <a:ea typeface="Trebuchet MS"/>
              <a:cs typeface="Trebuchet MS"/>
              <a:sym typeface="Trebuchet MS"/>
            </a:endParaRPr>
          </a:p>
          <a:p>
            <a:pPr marL="457200" lvl="0" indent="-336550" algn="l" rtl="0">
              <a:spcBef>
                <a:spcPts val="0"/>
              </a:spcBef>
              <a:spcAft>
                <a:spcPts val="0"/>
              </a:spcAft>
              <a:buClr>
                <a:srgbClr val="CCCCCC"/>
              </a:buClr>
              <a:buSzPct val="100000"/>
              <a:buFont typeface="Trebuchet MS"/>
              <a:buAutoNum type="arabicPeriod"/>
            </a:pPr>
            <a:r>
              <a:rPr lang="en" sz="2000" b="1">
                <a:solidFill>
                  <a:srgbClr val="CCCCCC"/>
                </a:solidFill>
                <a:latin typeface="Trebuchet MS"/>
                <a:ea typeface="Trebuchet MS"/>
                <a:cs typeface="Trebuchet MS"/>
                <a:sym typeface="Trebuchet MS"/>
              </a:rPr>
              <a:t>Closing/Questions</a:t>
            </a:r>
            <a:endParaRPr sz="2000" b="1">
              <a:solidFill>
                <a:srgbClr val="CCCCCC"/>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2"/>
          <p:cNvPicPr preferRelativeResize="0"/>
          <p:nvPr/>
        </p:nvPicPr>
        <p:blipFill>
          <a:blip r:embed="rId3">
            <a:alphaModFix amt="23000"/>
          </a:blip>
          <a:stretch>
            <a:fillRect/>
          </a:stretch>
        </p:blipFill>
        <p:spPr>
          <a:xfrm>
            <a:off x="0" y="-13974"/>
            <a:ext cx="9144000" cy="5148637"/>
          </a:xfrm>
          <a:prstGeom prst="rect">
            <a:avLst/>
          </a:prstGeom>
          <a:noFill/>
          <a:ln>
            <a:noFill/>
          </a:ln>
        </p:spPr>
      </p:pic>
      <p:pic>
        <p:nvPicPr>
          <p:cNvPr id="253" name="Google Shape;253;p32"/>
          <p:cNvPicPr preferRelativeResize="0"/>
          <p:nvPr/>
        </p:nvPicPr>
        <p:blipFill>
          <a:blip r:embed="rId4">
            <a:alphaModFix/>
          </a:blip>
          <a:stretch>
            <a:fillRect/>
          </a:stretch>
        </p:blipFill>
        <p:spPr>
          <a:xfrm>
            <a:off x="4572000" y="0"/>
            <a:ext cx="4571999" cy="3376749"/>
          </a:xfrm>
          <a:prstGeom prst="rect">
            <a:avLst/>
          </a:prstGeom>
          <a:noFill/>
          <a:ln>
            <a:noFill/>
          </a:ln>
        </p:spPr>
      </p:pic>
      <p:pic>
        <p:nvPicPr>
          <p:cNvPr id="254" name="Google Shape;254;p32"/>
          <p:cNvPicPr preferRelativeResize="0"/>
          <p:nvPr/>
        </p:nvPicPr>
        <p:blipFill>
          <a:blip r:embed="rId5">
            <a:alphaModFix/>
          </a:blip>
          <a:stretch>
            <a:fillRect/>
          </a:stretch>
        </p:blipFill>
        <p:spPr>
          <a:xfrm>
            <a:off x="4572000" y="3376750"/>
            <a:ext cx="4572000" cy="1766750"/>
          </a:xfrm>
          <a:prstGeom prst="rect">
            <a:avLst/>
          </a:prstGeom>
          <a:noFill/>
          <a:ln>
            <a:noFill/>
          </a:ln>
        </p:spPr>
      </p:pic>
      <p:sp>
        <p:nvSpPr>
          <p:cNvPr id="255" name="Google Shape;255;p32"/>
          <p:cNvSpPr txBox="1"/>
          <p:nvPr/>
        </p:nvSpPr>
        <p:spPr>
          <a:xfrm>
            <a:off x="104325" y="2340900"/>
            <a:ext cx="4362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solidFill>
                  <a:srgbClr val="CE1141"/>
                </a:solidFill>
                <a:highlight>
                  <a:srgbClr val="54CAE4"/>
                </a:highlight>
                <a:latin typeface="Trebuchet MS"/>
                <a:ea typeface="Trebuchet MS"/>
                <a:cs typeface="Trebuchet MS"/>
                <a:sym typeface="Trebuchet MS"/>
              </a:rPr>
              <a:t>Current Chicago Bulls x France Fanbase Presence</a:t>
            </a:r>
            <a:endParaRPr sz="1800" b="1" i="1">
              <a:solidFill>
                <a:srgbClr val="CE1141"/>
              </a:solidFill>
              <a:highlight>
                <a:srgbClr val="54CAE4"/>
              </a:highlight>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9"/>
        <p:cNvGrpSpPr/>
        <p:nvPr/>
      </p:nvGrpSpPr>
      <p:grpSpPr>
        <a:xfrm>
          <a:off x="0" y="0"/>
          <a:ext cx="0" cy="0"/>
          <a:chOff x="0" y="0"/>
          <a:chExt cx="0" cy="0"/>
        </a:xfrm>
      </p:grpSpPr>
      <p:sp>
        <p:nvSpPr>
          <p:cNvPr id="260" name="Google Shape;260;p33"/>
          <p:cNvSpPr txBox="1"/>
          <p:nvPr/>
        </p:nvSpPr>
        <p:spPr>
          <a:xfrm>
            <a:off x="2020950" y="0"/>
            <a:ext cx="51021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900">
                <a:solidFill>
                  <a:schemeClr val="lt1"/>
                </a:solidFill>
                <a:latin typeface="Bebas Neue"/>
                <a:ea typeface="Bebas Neue"/>
                <a:cs typeface="Bebas Neue"/>
                <a:sym typeface="Bebas Neue"/>
              </a:rPr>
              <a:t>Social Media and Strategy</a:t>
            </a:r>
            <a:endParaRPr sz="3900">
              <a:solidFill>
                <a:schemeClr val="lt1"/>
              </a:solidFill>
              <a:latin typeface="Bebas Neue"/>
              <a:ea typeface="Bebas Neue"/>
              <a:cs typeface="Bebas Neue"/>
              <a:sym typeface="Bebas Neue"/>
            </a:endParaRPr>
          </a:p>
        </p:txBody>
      </p:sp>
      <p:pic>
        <p:nvPicPr>
          <p:cNvPr id="261" name="Google Shape;261;p33"/>
          <p:cNvPicPr preferRelativeResize="0"/>
          <p:nvPr/>
        </p:nvPicPr>
        <p:blipFill>
          <a:blip r:embed="rId3">
            <a:alphaModFix/>
          </a:blip>
          <a:stretch>
            <a:fillRect/>
          </a:stretch>
        </p:blipFill>
        <p:spPr>
          <a:xfrm>
            <a:off x="118375" y="3822100"/>
            <a:ext cx="1200450" cy="1200450"/>
          </a:xfrm>
          <a:prstGeom prst="rect">
            <a:avLst/>
          </a:prstGeom>
          <a:noFill/>
          <a:ln>
            <a:noFill/>
          </a:ln>
        </p:spPr>
      </p:pic>
      <p:pic>
        <p:nvPicPr>
          <p:cNvPr id="262" name="Google Shape;262;p33"/>
          <p:cNvPicPr preferRelativeResize="0"/>
          <p:nvPr/>
        </p:nvPicPr>
        <p:blipFill>
          <a:blip r:embed="rId4">
            <a:alphaModFix/>
          </a:blip>
          <a:stretch>
            <a:fillRect/>
          </a:stretch>
        </p:blipFill>
        <p:spPr>
          <a:xfrm>
            <a:off x="152400" y="937500"/>
            <a:ext cx="8839199" cy="2728600"/>
          </a:xfrm>
          <a:prstGeom prst="rect">
            <a:avLst/>
          </a:prstGeom>
          <a:noFill/>
          <a:ln w="28575" cap="flat" cmpd="sng">
            <a:solidFill>
              <a:srgbClr val="CE114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6"/>
        <p:cNvGrpSpPr/>
        <p:nvPr/>
      </p:nvGrpSpPr>
      <p:grpSpPr>
        <a:xfrm>
          <a:off x="0" y="0"/>
          <a:ext cx="0" cy="0"/>
          <a:chOff x="0" y="0"/>
          <a:chExt cx="0" cy="0"/>
        </a:xfrm>
      </p:grpSpPr>
      <p:pic>
        <p:nvPicPr>
          <p:cNvPr id="267" name="Google Shape;267;p34"/>
          <p:cNvPicPr preferRelativeResize="0"/>
          <p:nvPr/>
        </p:nvPicPr>
        <p:blipFill>
          <a:blip r:embed="rId3">
            <a:alphaModFix/>
          </a:blip>
          <a:stretch>
            <a:fillRect/>
          </a:stretch>
        </p:blipFill>
        <p:spPr>
          <a:xfrm>
            <a:off x="543500" y="1115000"/>
            <a:ext cx="4028500" cy="4028500"/>
          </a:xfrm>
          <a:prstGeom prst="rect">
            <a:avLst/>
          </a:prstGeom>
          <a:noFill/>
          <a:ln>
            <a:noFill/>
          </a:ln>
        </p:spPr>
      </p:pic>
      <p:sp>
        <p:nvSpPr>
          <p:cNvPr id="268" name="Google Shape;268;p34"/>
          <p:cNvSpPr txBox="1"/>
          <p:nvPr/>
        </p:nvSpPr>
        <p:spPr>
          <a:xfrm>
            <a:off x="1916775" y="531900"/>
            <a:ext cx="58008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900">
                <a:solidFill>
                  <a:schemeClr val="lt1"/>
                </a:solidFill>
                <a:highlight>
                  <a:schemeClr val="dk1"/>
                </a:highlight>
                <a:latin typeface="Bebas Neue"/>
                <a:ea typeface="Bebas Neue"/>
                <a:cs typeface="Bebas Neue"/>
                <a:sym typeface="Bebas Neue"/>
              </a:rPr>
              <a:t>Posts and Promotional Creatives</a:t>
            </a:r>
            <a:endParaRPr sz="3900">
              <a:solidFill>
                <a:schemeClr val="lt1"/>
              </a:solidFill>
              <a:highlight>
                <a:schemeClr val="dk1"/>
              </a:highlight>
              <a:latin typeface="Bebas Neue"/>
              <a:ea typeface="Bebas Neue"/>
              <a:cs typeface="Bebas Neue"/>
              <a:sym typeface="Bebas Neue"/>
            </a:endParaRPr>
          </a:p>
        </p:txBody>
      </p:sp>
      <p:pic>
        <p:nvPicPr>
          <p:cNvPr id="269" name="Google Shape;269;p34"/>
          <p:cNvPicPr preferRelativeResize="0"/>
          <p:nvPr/>
        </p:nvPicPr>
        <p:blipFill>
          <a:blip r:embed="rId4">
            <a:alphaModFix/>
          </a:blip>
          <a:stretch>
            <a:fillRect/>
          </a:stretch>
        </p:blipFill>
        <p:spPr>
          <a:xfrm>
            <a:off x="119100" y="3822125"/>
            <a:ext cx="1200450" cy="1200450"/>
          </a:xfrm>
          <a:prstGeom prst="rect">
            <a:avLst/>
          </a:prstGeom>
          <a:noFill/>
          <a:ln>
            <a:noFill/>
          </a:ln>
        </p:spPr>
      </p:pic>
      <p:pic>
        <p:nvPicPr>
          <p:cNvPr id="270" name="Google Shape;270;p34"/>
          <p:cNvPicPr preferRelativeResize="0"/>
          <p:nvPr/>
        </p:nvPicPr>
        <p:blipFill>
          <a:blip r:embed="rId5">
            <a:alphaModFix/>
          </a:blip>
          <a:stretch>
            <a:fillRect/>
          </a:stretch>
        </p:blipFill>
        <p:spPr>
          <a:xfrm>
            <a:off x="4861575" y="1080125"/>
            <a:ext cx="4063376" cy="4063376"/>
          </a:xfrm>
          <a:prstGeom prst="rect">
            <a:avLst/>
          </a:prstGeom>
          <a:noFill/>
          <a:ln>
            <a:noFill/>
          </a:ln>
        </p:spPr>
      </p:pic>
      <p:pic>
        <p:nvPicPr>
          <p:cNvPr id="271" name="Google Shape;271;p34"/>
          <p:cNvPicPr preferRelativeResize="0"/>
          <p:nvPr/>
        </p:nvPicPr>
        <p:blipFill rotWithShape="1">
          <a:blip r:embed="rId6">
            <a:alphaModFix/>
          </a:blip>
          <a:srcRect l="2649" t="-4449" r="-2649"/>
          <a:stretch/>
        </p:blipFill>
        <p:spPr>
          <a:xfrm>
            <a:off x="4051575" y="1382875"/>
            <a:ext cx="1531200" cy="38052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E1141"/>
        </a:solidFill>
        <a:effectLst/>
      </p:bgPr>
    </p:bg>
    <p:spTree>
      <p:nvGrpSpPr>
        <p:cNvPr id="1" name="Shape 275"/>
        <p:cNvGrpSpPr/>
        <p:nvPr/>
      </p:nvGrpSpPr>
      <p:grpSpPr>
        <a:xfrm>
          <a:off x="0" y="0"/>
          <a:ext cx="0" cy="0"/>
          <a:chOff x="0" y="0"/>
          <a:chExt cx="0" cy="0"/>
        </a:xfrm>
      </p:grpSpPr>
      <p:pic>
        <p:nvPicPr>
          <p:cNvPr id="276" name="Google Shape;276;p35"/>
          <p:cNvPicPr preferRelativeResize="0"/>
          <p:nvPr/>
        </p:nvPicPr>
        <p:blipFill>
          <a:blip r:embed="rId3">
            <a:alphaModFix/>
          </a:blip>
          <a:stretch>
            <a:fillRect/>
          </a:stretch>
        </p:blipFill>
        <p:spPr>
          <a:xfrm>
            <a:off x="465363" y="209550"/>
            <a:ext cx="3779525" cy="4724399"/>
          </a:xfrm>
          <a:prstGeom prst="rect">
            <a:avLst/>
          </a:prstGeom>
          <a:noFill/>
          <a:ln>
            <a:noFill/>
          </a:ln>
        </p:spPr>
      </p:pic>
      <p:sp>
        <p:nvSpPr>
          <p:cNvPr id="277" name="Google Shape;277;p35"/>
          <p:cNvSpPr txBox="1"/>
          <p:nvPr/>
        </p:nvSpPr>
        <p:spPr>
          <a:xfrm>
            <a:off x="4661550" y="2239250"/>
            <a:ext cx="41535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lt1"/>
                </a:solidFill>
                <a:latin typeface="Trebuchet MS"/>
                <a:ea typeface="Trebuchet MS"/>
                <a:cs typeface="Trebuchet MS"/>
                <a:sym typeface="Trebuchet MS"/>
              </a:rPr>
              <a:t>Initial Bulls vs Paris Promotional Creative</a:t>
            </a:r>
            <a:endParaRPr sz="1700" b="1">
              <a:solidFill>
                <a:schemeClr val="lt1"/>
              </a:solidFill>
              <a:latin typeface="Trebuchet MS"/>
              <a:ea typeface="Trebuchet MS"/>
              <a:cs typeface="Trebuchet MS"/>
              <a:sym typeface="Trebuchet MS"/>
            </a:endParaRPr>
          </a:p>
          <a:p>
            <a:pPr marL="457200" lvl="0" indent="-336550" algn="l" rtl="0">
              <a:spcBef>
                <a:spcPts val="0"/>
              </a:spcBef>
              <a:spcAft>
                <a:spcPts val="0"/>
              </a:spcAft>
              <a:buClr>
                <a:schemeClr val="lt1"/>
              </a:buClr>
              <a:buSzPts val="1700"/>
              <a:buFont typeface="Trebuchet MS"/>
              <a:buChar char="-"/>
            </a:pPr>
            <a:r>
              <a:rPr lang="en" sz="1700" b="1">
                <a:solidFill>
                  <a:schemeClr val="lt1"/>
                </a:solidFill>
                <a:latin typeface="Trebuchet MS"/>
                <a:ea typeface="Trebuchet MS"/>
                <a:cs typeface="Trebuchet MS"/>
                <a:sym typeface="Trebuchet MS"/>
              </a:rPr>
              <a:t>6 Bulls Rings vs 3 Pistons Rings</a:t>
            </a:r>
            <a:endParaRPr sz="1700" b="1">
              <a:solidFill>
                <a:schemeClr val="lt1"/>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p:nvPr/>
        </p:nvSpPr>
        <p:spPr>
          <a:xfrm>
            <a:off x="4652800" y="2348550"/>
            <a:ext cx="4214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Trebuchet MS"/>
                <a:ea typeface="Trebuchet MS"/>
                <a:cs typeface="Trebuchet MS"/>
                <a:sym typeface="Trebuchet MS"/>
              </a:rPr>
              <a:t>Pigalle X NIKE Promotional Event Creative</a:t>
            </a:r>
            <a:endParaRPr sz="1700" b="1">
              <a:solidFill>
                <a:schemeClr val="dk1"/>
              </a:solidFill>
              <a:latin typeface="Trebuchet MS"/>
              <a:ea typeface="Trebuchet MS"/>
              <a:cs typeface="Trebuchet MS"/>
              <a:sym typeface="Trebuchet MS"/>
            </a:endParaRPr>
          </a:p>
        </p:txBody>
      </p:sp>
      <p:pic>
        <p:nvPicPr>
          <p:cNvPr id="283" name="Google Shape;283;p36"/>
          <p:cNvPicPr preferRelativeResize="0"/>
          <p:nvPr/>
        </p:nvPicPr>
        <p:blipFill>
          <a:blip r:embed="rId3">
            <a:alphaModFix/>
          </a:blip>
          <a:stretch>
            <a:fillRect/>
          </a:stretch>
        </p:blipFill>
        <p:spPr>
          <a:xfrm>
            <a:off x="152400" y="152400"/>
            <a:ext cx="3870960"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7"/>
        <p:cNvGrpSpPr/>
        <p:nvPr/>
      </p:nvGrpSpPr>
      <p:grpSpPr>
        <a:xfrm>
          <a:off x="0" y="0"/>
          <a:ext cx="0" cy="0"/>
          <a:chOff x="0" y="0"/>
          <a:chExt cx="0" cy="0"/>
        </a:xfrm>
      </p:grpSpPr>
      <p:sp>
        <p:nvSpPr>
          <p:cNvPr id="288" name="Google Shape;288;p37"/>
          <p:cNvSpPr txBox="1"/>
          <p:nvPr/>
        </p:nvSpPr>
        <p:spPr>
          <a:xfrm>
            <a:off x="4652800" y="2348538"/>
            <a:ext cx="4214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lt1"/>
                </a:solidFill>
                <a:latin typeface="Trebuchet MS"/>
                <a:ea typeface="Trebuchet MS"/>
                <a:cs typeface="Trebuchet MS"/>
                <a:sym typeface="Trebuchet MS"/>
              </a:rPr>
              <a:t>Louvre &amp; Basketball Fashion Show Creative</a:t>
            </a:r>
            <a:endParaRPr sz="1700" b="1">
              <a:solidFill>
                <a:schemeClr val="lt1"/>
              </a:solidFill>
              <a:latin typeface="Trebuchet MS"/>
              <a:ea typeface="Trebuchet MS"/>
              <a:cs typeface="Trebuchet MS"/>
              <a:sym typeface="Trebuchet MS"/>
            </a:endParaRPr>
          </a:p>
        </p:txBody>
      </p:sp>
      <p:pic>
        <p:nvPicPr>
          <p:cNvPr id="289" name="Google Shape;289;p37"/>
          <p:cNvPicPr preferRelativeResize="0"/>
          <p:nvPr/>
        </p:nvPicPr>
        <p:blipFill>
          <a:blip r:embed="rId3">
            <a:alphaModFix/>
          </a:blip>
          <a:stretch>
            <a:fillRect/>
          </a:stretch>
        </p:blipFill>
        <p:spPr>
          <a:xfrm>
            <a:off x="152400" y="152400"/>
            <a:ext cx="3870960"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4CAE4"/>
        </a:solidFill>
        <a:effectLst/>
      </p:bgPr>
    </p:bg>
    <p:spTree>
      <p:nvGrpSpPr>
        <p:cNvPr id="1" name="Shape 293"/>
        <p:cNvGrpSpPr/>
        <p:nvPr/>
      </p:nvGrpSpPr>
      <p:grpSpPr>
        <a:xfrm>
          <a:off x="0" y="0"/>
          <a:ext cx="0" cy="0"/>
          <a:chOff x="0" y="0"/>
          <a:chExt cx="0" cy="0"/>
        </a:xfrm>
      </p:grpSpPr>
      <p:sp>
        <p:nvSpPr>
          <p:cNvPr id="294" name="Google Shape;294;p38"/>
          <p:cNvSpPr txBox="1"/>
          <p:nvPr/>
        </p:nvSpPr>
        <p:spPr>
          <a:xfrm>
            <a:off x="4451275" y="2371650"/>
            <a:ext cx="45213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lt1"/>
                </a:solidFill>
                <a:latin typeface="Trebuchet MS"/>
                <a:ea typeface="Trebuchet MS"/>
                <a:cs typeface="Trebuchet MS"/>
                <a:sym typeface="Trebuchet MS"/>
              </a:rPr>
              <a:t>Arc de Triomphe Championship Showcasing Creative</a:t>
            </a:r>
            <a:endParaRPr sz="1700" b="1">
              <a:solidFill>
                <a:schemeClr val="lt1"/>
              </a:solidFill>
              <a:latin typeface="Trebuchet MS"/>
              <a:ea typeface="Trebuchet MS"/>
              <a:cs typeface="Trebuchet MS"/>
              <a:sym typeface="Trebuchet MS"/>
            </a:endParaRPr>
          </a:p>
        </p:txBody>
      </p:sp>
      <p:pic>
        <p:nvPicPr>
          <p:cNvPr id="295" name="Google Shape;295;p38"/>
          <p:cNvPicPr preferRelativeResize="0"/>
          <p:nvPr/>
        </p:nvPicPr>
        <p:blipFill>
          <a:blip r:embed="rId3">
            <a:alphaModFix/>
          </a:blip>
          <a:stretch>
            <a:fillRect/>
          </a:stretch>
        </p:blipFill>
        <p:spPr>
          <a:xfrm>
            <a:off x="152400" y="152400"/>
            <a:ext cx="3870960"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900">
                <a:solidFill>
                  <a:srgbClr val="CE1141"/>
                </a:solidFill>
                <a:latin typeface="Bebas Neue"/>
                <a:ea typeface="Bebas Neue"/>
                <a:cs typeface="Bebas Neue"/>
                <a:sym typeface="Bebas Neue"/>
              </a:rPr>
              <a:t>BRINGING PARIS TO CHICAGO</a:t>
            </a:r>
            <a:endParaRPr sz="3900">
              <a:solidFill>
                <a:srgbClr val="CE1141"/>
              </a:solidFill>
              <a:latin typeface="Bebas Neue"/>
              <a:ea typeface="Bebas Neue"/>
              <a:cs typeface="Bebas Neue"/>
              <a:sym typeface="Bebas Neue"/>
            </a:endParaRPr>
          </a:p>
        </p:txBody>
      </p:sp>
      <p:sp>
        <p:nvSpPr>
          <p:cNvPr id="301" name="Google Shape;301;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61950" algn="l" rtl="0">
              <a:spcBef>
                <a:spcPts val="0"/>
              </a:spcBef>
              <a:spcAft>
                <a:spcPts val="0"/>
              </a:spcAft>
              <a:buClr>
                <a:srgbClr val="000000"/>
              </a:buClr>
              <a:buSzPts val="2100"/>
              <a:buFont typeface="Trebuchet MS"/>
              <a:buChar char="●"/>
            </a:pPr>
            <a:r>
              <a:rPr lang="en" sz="2100" b="1">
                <a:solidFill>
                  <a:srgbClr val="000000"/>
                </a:solidFill>
                <a:latin typeface="Trebuchet MS"/>
                <a:ea typeface="Trebuchet MS"/>
                <a:cs typeface="Trebuchet MS"/>
                <a:sym typeface="Trebuchet MS"/>
              </a:rPr>
              <a:t>For our season ticket holders, partners, and fans who are unable to attend the game in Paris:</a:t>
            </a:r>
            <a:endParaRPr sz="2100" b="1">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b="1">
                <a:solidFill>
                  <a:srgbClr val="000000"/>
                </a:solidFill>
                <a:latin typeface="Trebuchet MS"/>
                <a:ea typeface="Trebuchet MS"/>
                <a:cs typeface="Trebuchet MS"/>
                <a:sym typeface="Trebuchet MS"/>
              </a:rPr>
              <a:t>“Taste of Paris” Event</a:t>
            </a:r>
            <a:endParaRPr sz="1700" b="1">
              <a:solidFill>
                <a:srgbClr val="000000"/>
              </a:solidFill>
              <a:latin typeface="Trebuchet MS"/>
              <a:ea typeface="Trebuchet MS"/>
              <a:cs typeface="Trebuchet MS"/>
              <a:sym typeface="Trebuchet MS"/>
            </a:endParaRPr>
          </a:p>
          <a:p>
            <a:pPr marL="1371600" lvl="2" indent="-336550" algn="l" rtl="0">
              <a:spcBef>
                <a:spcPts val="0"/>
              </a:spcBef>
              <a:spcAft>
                <a:spcPts val="0"/>
              </a:spcAft>
              <a:buClr>
                <a:srgbClr val="000000"/>
              </a:buClr>
              <a:buSzPts val="1700"/>
              <a:buFont typeface="Trebuchet MS"/>
              <a:buChar char="■"/>
            </a:pPr>
            <a:r>
              <a:rPr lang="en" sz="1700" b="1">
                <a:solidFill>
                  <a:srgbClr val="000000"/>
                </a:solidFill>
                <a:latin typeface="Trebuchet MS"/>
                <a:ea typeface="Trebuchet MS"/>
                <a:cs typeface="Trebuchet MS"/>
                <a:sym typeface="Trebuchet MS"/>
              </a:rPr>
              <a:t>Food carts with Parisian food on the streets of Chicago </a:t>
            </a:r>
            <a:endParaRPr sz="1700" b="1">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b="1">
                <a:solidFill>
                  <a:srgbClr val="000000"/>
                </a:solidFill>
                <a:latin typeface="Trebuchet MS"/>
                <a:ea typeface="Trebuchet MS"/>
                <a:cs typeface="Trebuchet MS"/>
                <a:sym typeface="Trebuchet MS"/>
              </a:rPr>
              <a:t>Pop up shop at the United Center with the Joefreshgoods x Pigalle merchandise</a:t>
            </a:r>
            <a:endParaRPr sz="1700" b="1">
              <a:solidFill>
                <a:srgbClr val="000000"/>
              </a:solidFill>
              <a:latin typeface="Trebuchet MS"/>
              <a:ea typeface="Trebuchet MS"/>
              <a:cs typeface="Trebuchet MS"/>
              <a:sym typeface="Trebuchet MS"/>
            </a:endParaRPr>
          </a:p>
          <a:p>
            <a:pPr marL="1371600" lvl="2" indent="-336550" algn="l" rtl="0">
              <a:spcBef>
                <a:spcPts val="0"/>
              </a:spcBef>
              <a:spcAft>
                <a:spcPts val="0"/>
              </a:spcAft>
              <a:buClr>
                <a:srgbClr val="000000"/>
              </a:buClr>
              <a:buSzPts val="1700"/>
              <a:buFont typeface="Trebuchet MS"/>
              <a:buChar char="■"/>
            </a:pPr>
            <a:r>
              <a:rPr lang="en" sz="1700" b="1">
                <a:solidFill>
                  <a:srgbClr val="000000"/>
                </a:solidFill>
                <a:latin typeface="Trebuchet MS"/>
                <a:ea typeface="Trebuchet MS"/>
                <a:cs typeface="Trebuchet MS"/>
                <a:sym typeface="Trebuchet MS"/>
              </a:rPr>
              <a:t>The first 50 people get the merchandise </a:t>
            </a:r>
            <a:endParaRPr sz="1700" b="1">
              <a:solidFill>
                <a:srgbClr val="000000"/>
              </a:solidFill>
              <a:latin typeface="Trebuchet MS"/>
              <a:ea typeface="Trebuchet MS"/>
              <a:cs typeface="Trebuchet MS"/>
              <a:sym typeface="Trebuchet MS"/>
            </a:endParaRPr>
          </a:p>
          <a:p>
            <a:pPr marL="914400" lvl="1" indent="-336550" algn="l" rtl="0">
              <a:spcBef>
                <a:spcPts val="0"/>
              </a:spcBef>
              <a:spcAft>
                <a:spcPts val="0"/>
              </a:spcAft>
              <a:buClr>
                <a:srgbClr val="000000"/>
              </a:buClr>
              <a:buSzPts val="1700"/>
              <a:buFont typeface="Trebuchet MS"/>
              <a:buChar char="○"/>
            </a:pPr>
            <a:r>
              <a:rPr lang="en" sz="1700" b="1">
                <a:solidFill>
                  <a:srgbClr val="000000"/>
                </a:solidFill>
                <a:latin typeface="Trebuchet MS"/>
                <a:ea typeface="Trebuchet MS"/>
                <a:cs typeface="Trebuchet MS"/>
                <a:sym typeface="Trebuchet MS"/>
              </a:rPr>
              <a:t>Game day (1/19) is </a:t>
            </a:r>
            <a:r>
              <a:rPr lang="en" sz="1700" b="1" u="sng">
                <a:solidFill>
                  <a:srgbClr val="54CAE4"/>
                </a:solidFill>
                <a:latin typeface="Trebuchet MS"/>
                <a:ea typeface="Trebuchet MS"/>
                <a:cs typeface="Trebuchet MS"/>
                <a:sym typeface="Trebuchet MS"/>
              </a:rPr>
              <a:t>National Popcorn Day </a:t>
            </a:r>
            <a:endParaRPr sz="1700" b="1" u="sng">
              <a:solidFill>
                <a:srgbClr val="54CAE4"/>
              </a:solidFill>
              <a:latin typeface="Trebuchet MS"/>
              <a:ea typeface="Trebuchet MS"/>
              <a:cs typeface="Trebuchet MS"/>
              <a:sym typeface="Trebuchet MS"/>
            </a:endParaRPr>
          </a:p>
          <a:p>
            <a:pPr marL="1371600" lvl="2" indent="-336550" algn="l" rtl="0">
              <a:spcBef>
                <a:spcPts val="0"/>
              </a:spcBef>
              <a:spcAft>
                <a:spcPts val="0"/>
              </a:spcAft>
              <a:buClr>
                <a:srgbClr val="000000"/>
              </a:buClr>
              <a:buSzPts val="1700"/>
              <a:buFont typeface="Trebuchet MS"/>
              <a:buChar char="■"/>
            </a:pPr>
            <a:r>
              <a:rPr lang="en" sz="1700" b="1">
                <a:solidFill>
                  <a:srgbClr val="000000"/>
                </a:solidFill>
                <a:latin typeface="Trebuchet MS"/>
                <a:ea typeface="Trebuchet MS"/>
                <a:cs typeface="Trebuchet MS"/>
                <a:sym typeface="Trebuchet MS"/>
              </a:rPr>
              <a:t>The United Center will be hosting a watch party, where all attendees get free Garrett’s popcorn while watching the Paris game with a valid ticket purchase </a:t>
            </a:r>
            <a:endParaRPr sz="1700" b="1">
              <a:solidFill>
                <a:srgbClr val="000000"/>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4300">
                <a:solidFill>
                  <a:srgbClr val="CE1141"/>
                </a:solidFill>
                <a:latin typeface="Bebas Neue"/>
                <a:ea typeface="Bebas Neue"/>
                <a:cs typeface="Bebas Neue"/>
                <a:sym typeface="Bebas Neue"/>
              </a:rPr>
              <a:t>Measuring</a:t>
            </a:r>
            <a:r>
              <a:rPr lang="en"/>
              <a:t> </a:t>
            </a:r>
            <a:r>
              <a:rPr lang="en" b="1" i="1">
                <a:latin typeface="Trebuchet MS"/>
                <a:ea typeface="Trebuchet MS"/>
                <a:cs typeface="Trebuchet MS"/>
                <a:sym typeface="Trebuchet MS"/>
              </a:rPr>
              <a:t>Success</a:t>
            </a:r>
            <a:endParaRPr b="1" i="1">
              <a:latin typeface="Trebuchet MS"/>
              <a:ea typeface="Trebuchet MS"/>
              <a:cs typeface="Trebuchet MS"/>
              <a:sym typeface="Trebuchet MS"/>
            </a:endParaRPr>
          </a:p>
        </p:txBody>
      </p:sp>
      <p:sp>
        <p:nvSpPr>
          <p:cNvPr id="307" name="Google Shape;307;p40"/>
          <p:cNvSpPr txBox="1">
            <a:spLocks noGrp="1"/>
          </p:cNvSpPr>
          <p:nvPr>
            <p:ph type="body" idx="1"/>
          </p:nvPr>
        </p:nvSpPr>
        <p:spPr>
          <a:xfrm>
            <a:off x="311700" y="636725"/>
            <a:ext cx="85206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770"/>
              <a:buNone/>
            </a:pPr>
            <a:r>
              <a:rPr lang="en" sz="1460" b="1" u="sng">
                <a:solidFill>
                  <a:srgbClr val="54CAE4"/>
                </a:solidFill>
              </a:rPr>
              <a:t>Key Performance Indicators</a:t>
            </a:r>
            <a:r>
              <a:rPr lang="en" sz="1460" b="1">
                <a:solidFill>
                  <a:srgbClr val="54CAE4"/>
                </a:solidFill>
              </a:rPr>
              <a:t>:</a:t>
            </a:r>
            <a:endParaRPr sz="1460" b="1">
              <a:solidFill>
                <a:srgbClr val="54CAE4"/>
              </a:solidFill>
            </a:endParaRPr>
          </a:p>
          <a:p>
            <a:pPr marL="457200" lvl="0" indent="-321310" algn="l" rtl="0">
              <a:lnSpc>
                <a:spcPct val="95000"/>
              </a:lnSpc>
              <a:spcBef>
                <a:spcPts val="1200"/>
              </a:spcBef>
              <a:spcAft>
                <a:spcPts val="0"/>
              </a:spcAft>
              <a:buClr>
                <a:srgbClr val="CE1141"/>
              </a:buClr>
              <a:buSzPts val="1460"/>
              <a:buChar char="●"/>
            </a:pPr>
            <a:r>
              <a:rPr lang="en" sz="1460" b="1">
                <a:solidFill>
                  <a:srgbClr val="CE1141"/>
                </a:solidFill>
              </a:rPr>
              <a:t>Social media</a:t>
            </a:r>
            <a:endParaRPr sz="1460" b="1">
              <a:solidFill>
                <a:srgbClr val="CE114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Originality</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Likes</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Views</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Shares</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Traffic</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Is our audience engaging with our content? Are they interested?</a:t>
            </a:r>
            <a:endParaRPr sz="1180" b="1">
              <a:solidFill>
                <a:schemeClr val="dk1"/>
              </a:solidFill>
            </a:endParaRPr>
          </a:p>
          <a:p>
            <a:pPr marL="457200" lvl="0" indent="-321310" algn="l" rtl="0">
              <a:lnSpc>
                <a:spcPct val="95000"/>
              </a:lnSpc>
              <a:spcBef>
                <a:spcPts val="0"/>
              </a:spcBef>
              <a:spcAft>
                <a:spcPts val="0"/>
              </a:spcAft>
              <a:buClr>
                <a:srgbClr val="CE1141"/>
              </a:buClr>
              <a:buSzPts val="1460"/>
              <a:buChar char="●"/>
            </a:pPr>
            <a:r>
              <a:rPr lang="en" sz="1460" b="1">
                <a:solidFill>
                  <a:srgbClr val="CE1141"/>
                </a:solidFill>
              </a:rPr>
              <a:t>Ticket sales / Merch sales</a:t>
            </a:r>
            <a:endParaRPr sz="1460" b="1">
              <a:solidFill>
                <a:srgbClr val="CE114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Revenue </a:t>
            </a:r>
            <a:endParaRPr sz="1180" b="1">
              <a:solidFill>
                <a:schemeClr val="dk1"/>
              </a:solidFill>
            </a:endParaRPr>
          </a:p>
          <a:p>
            <a:pPr marL="1371600" lvl="2" indent="-303530" algn="l" rtl="0">
              <a:lnSpc>
                <a:spcPct val="95000"/>
              </a:lnSpc>
              <a:spcBef>
                <a:spcPts val="0"/>
              </a:spcBef>
              <a:spcAft>
                <a:spcPts val="0"/>
              </a:spcAft>
              <a:buClr>
                <a:schemeClr val="dk1"/>
              </a:buClr>
              <a:buSzPts val="1180"/>
              <a:buChar char="■"/>
            </a:pPr>
            <a:r>
              <a:rPr lang="en" sz="1180" b="1">
                <a:solidFill>
                  <a:schemeClr val="dk1"/>
                </a:solidFill>
              </a:rPr>
              <a:t>Selling price per unit * units sold</a:t>
            </a:r>
            <a:endParaRPr sz="1180" b="1">
              <a:solidFill>
                <a:schemeClr val="dk1"/>
              </a:solidFill>
            </a:endParaRPr>
          </a:p>
          <a:p>
            <a:pPr marL="1371600" lvl="2" indent="-303530" algn="l" rtl="0">
              <a:lnSpc>
                <a:spcPct val="95000"/>
              </a:lnSpc>
              <a:spcBef>
                <a:spcPts val="0"/>
              </a:spcBef>
              <a:spcAft>
                <a:spcPts val="0"/>
              </a:spcAft>
              <a:buClr>
                <a:schemeClr val="dk1"/>
              </a:buClr>
              <a:buSzPts val="1180"/>
              <a:buChar char="■"/>
            </a:pPr>
            <a:r>
              <a:rPr lang="en" sz="1180" b="1">
                <a:solidFill>
                  <a:schemeClr val="dk1"/>
                </a:solidFill>
              </a:rPr>
              <a:t>How much money are we making?</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Quantity Sold– how many tickets / merchandise are we selling?</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Repeat buyers</a:t>
            </a:r>
            <a:endParaRPr sz="1180" b="1">
              <a:solidFill>
                <a:schemeClr val="dk1"/>
              </a:solidFill>
            </a:endParaRPr>
          </a:p>
          <a:p>
            <a:pPr marL="1371600" lvl="2" indent="-303530" algn="l" rtl="0">
              <a:lnSpc>
                <a:spcPct val="95000"/>
              </a:lnSpc>
              <a:spcBef>
                <a:spcPts val="0"/>
              </a:spcBef>
              <a:spcAft>
                <a:spcPts val="0"/>
              </a:spcAft>
              <a:buClr>
                <a:schemeClr val="dk1"/>
              </a:buClr>
              <a:buSzPts val="1180"/>
              <a:buChar char="■"/>
            </a:pPr>
            <a:r>
              <a:rPr lang="en" sz="1180" b="1">
                <a:solidFill>
                  <a:schemeClr val="dk1"/>
                </a:solidFill>
              </a:rPr>
              <a:t>Trial population (#) * repeat rate</a:t>
            </a:r>
            <a:endParaRPr sz="1180" b="1">
              <a:solidFill>
                <a:schemeClr val="dk1"/>
              </a:solidFill>
            </a:endParaRPr>
          </a:p>
          <a:p>
            <a:pPr marL="1371600" lvl="2" indent="-303530" algn="l" rtl="0">
              <a:lnSpc>
                <a:spcPct val="95000"/>
              </a:lnSpc>
              <a:spcBef>
                <a:spcPts val="0"/>
              </a:spcBef>
              <a:spcAft>
                <a:spcPts val="0"/>
              </a:spcAft>
              <a:buClr>
                <a:schemeClr val="dk1"/>
              </a:buClr>
              <a:buSzPts val="1180"/>
              <a:buChar char="■"/>
            </a:pPr>
            <a:r>
              <a:rPr lang="en" sz="1180" b="1">
                <a:solidFill>
                  <a:schemeClr val="dk1"/>
                </a:solidFill>
              </a:rPr>
              <a:t>Are first time triers purchasing again?</a:t>
            </a:r>
            <a:endParaRPr sz="1180" b="1">
              <a:solidFill>
                <a:schemeClr val="dk1"/>
              </a:solidFill>
            </a:endParaRPr>
          </a:p>
          <a:p>
            <a:pPr marL="457200" lvl="0" indent="-321310" algn="l" rtl="0">
              <a:lnSpc>
                <a:spcPct val="95000"/>
              </a:lnSpc>
              <a:spcBef>
                <a:spcPts val="0"/>
              </a:spcBef>
              <a:spcAft>
                <a:spcPts val="0"/>
              </a:spcAft>
              <a:buClr>
                <a:srgbClr val="CE1141"/>
              </a:buClr>
              <a:buSzPts val="1460"/>
              <a:buChar char="●"/>
            </a:pPr>
            <a:r>
              <a:rPr lang="en" sz="1460" b="1">
                <a:solidFill>
                  <a:srgbClr val="CE1141"/>
                </a:solidFill>
              </a:rPr>
              <a:t>Customer Profitability</a:t>
            </a:r>
            <a:endParaRPr sz="1460" b="1">
              <a:solidFill>
                <a:srgbClr val="CE114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Durability</a:t>
            </a:r>
            <a:endParaRPr sz="1180" b="1">
              <a:solidFill>
                <a:schemeClr val="dk1"/>
              </a:solidFill>
            </a:endParaRPr>
          </a:p>
          <a:p>
            <a:pPr marL="1371600" lvl="2" indent="-303530" algn="l" rtl="0">
              <a:lnSpc>
                <a:spcPct val="95000"/>
              </a:lnSpc>
              <a:spcBef>
                <a:spcPts val="0"/>
              </a:spcBef>
              <a:spcAft>
                <a:spcPts val="0"/>
              </a:spcAft>
              <a:buClr>
                <a:schemeClr val="dk1"/>
              </a:buClr>
              <a:buSzPts val="1180"/>
              <a:buChar char="■"/>
            </a:pPr>
            <a:r>
              <a:rPr lang="en" sz="1180" b="1">
                <a:solidFill>
                  <a:schemeClr val="dk1"/>
                </a:solidFill>
              </a:rPr>
              <a:t>% of customers who will continue to purchase tickets/merch from the Bulls the following year</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Customer Lifetime Value</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Customer Acquisition Cost</a:t>
            </a:r>
            <a:endParaRPr sz="1180" b="1">
              <a:solidFill>
                <a:schemeClr val="dk1"/>
              </a:solidFill>
            </a:endParaRPr>
          </a:p>
          <a:p>
            <a:pPr marL="914400" lvl="1" indent="-303530" algn="l" rtl="0">
              <a:lnSpc>
                <a:spcPct val="95000"/>
              </a:lnSpc>
              <a:spcBef>
                <a:spcPts val="0"/>
              </a:spcBef>
              <a:spcAft>
                <a:spcPts val="0"/>
              </a:spcAft>
              <a:buClr>
                <a:schemeClr val="dk1"/>
              </a:buClr>
              <a:buSzPts val="1180"/>
              <a:buChar char="○"/>
            </a:pPr>
            <a:r>
              <a:rPr lang="en" sz="1180" b="1">
                <a:solidFill>
                  <a:schemeClr val="dk1"/>
                </a:solidFill>
              </a:rPr>
              <a:t>How much is it costing us to acquire new customers? How profitable are the customers we have? How many of our current customers are staying? </a:t>
            </a:r>
            <a:endParaRPr sz="1180" b="1">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311"/>
        <p:cNvGrpSpPr/>
        <p:nvPr/>
      </p:nvGrpSpPr>
      <p:grpSpPr>
        <a:xfrm>
          <a:off x="0" y="0"/>
          <a:ext cx="0" cy="0"/>
          <a:chOff x="0" y="0"/>
          <a:chExt cx="0" cy="0"/>
        </a:xfrm>
      </p:grpSpPr>
      <p:pic>
        <p:nvPicPr>
          <p:cNvPr id="312" name="Google Shape;312;p41"/>
          <p:cNvPicPr preferRelativeResize="0"/>
          <p:nvPr/>
        </p:nvPicPr>
        <p:blipFill>
          <a:blip r:embed="rId3">
            <a:alphaModFix/>
          </a:blip>
          <a:stretch>
            <a:fillRect/>
          </a:stretch>
        </p:blipFill>
        <p:spPr>
          <a:xfrm>
            <a:off x="6894375" y="756480"/>
            <a:ext cx="2051501" cy="2735319"/>
          </a:xfrm>
          <a:prstGeom prst="rect">
            <a:avLst/>
          </a:prstGeom>
          <a:noFill/>
          <a:ln>
            <a:noFill/>
          </a:ln>
        </p:spPr>
      </p:pic>
      <p:sp>
        <p:nvSpPr>
          <p:cNvPr id="313" name="Google Shape;313;p41"/>
          <p:cNvSpPr txBox="1">
            <a:spLocks noGrp="1"/>
          </p:cNvSpPr>
          <p:nvPr>
            <p:ph type="title"/>
          </p:nvPr>
        </p:nvSpPr>
        <p:spPr>
          <a:xfrm>
            <a:off x="311700" y="-86500"/>
            <a:ext cx="8520600" cy="572700"/>
          </a:xfrm>
          <a:prstGeom prst="rect">
            <a:avLst/>
          </a:prstGeom>
        </p:spPr>
        <p:txBody>
          <a:bodyPr spcFirstLastPara="1" wrap="square" lIns="91425" tIns="91425" rIns="91425" bIns="91425" anchor="t" anchorCtr="0">
            <a:noAutofit/>
          </a:bodyPr>
          <a:lstStyle/>
          <a:p>
            <a:pPr marL="2286000" lvl="0" indent="457200" algn="l" rtl="0">
              <a:spcBef>
                <a:spcPts val="0"/>
              </a:spcBef>
              <a:spcAft>
                <a:spcPts val="0"/>
              </a:spcAft>
              <a:buSzPts val="990"/>
              <a:buNone/>
            </a:pPr>
            <a:r>
              <a:rPr lang="en" sz="4520">
                <a:latin typeface="Bebas Neue"/>
                <a:ea typeface="Bebas Neue"/>
                <a:cs typeface="Bebas Neue"/>
                <a:sym typeface="Bebas Neue"/>
              </a:rPr>
              <a:t>Conclusion: </a:t>
            </a:r>
            <a:r>
              <a:rPr lang="en" sz="4520">
                <a:solidFill>
                  <a:srgbClr val="54CAE4"/>
                </a:solidFill>
                <a:latin typeface="Bebas Neue"/>
                <a:ea typeface="Bebas Neue"/>
                <a:cs typeface="Bebas Neue"/>
                <a:sym typeface="Bebas Neue"/>
              </a:rPr>
              <a:t>Q&amp;A</a:t>
            </a:r>
            <a:endParaRPr sz="4520">
              <a:solidFill>
                <a:srgbClr val="54CAE4"/>
              </a:solidFill>
              <a:latin typeface="Bebas Neue"/>
              <a:ea typeface="Bebas Neue"/>
              <a:cs typeface="Bebas Neue"/>
              <a:sym typeface="Bebas Neue"/>
            </a:endParaRPr>
          </a:p>
        </p:txBody>
      </p:sp>
      <p:pic>
        <p:nvPicPr>
          <p:cNvPr id="314" name="Google Shape;314;p41"/>
          <p:cNvPicPr preferRelativeResize="0"/>
          <p:nvPr/>
        </p:nvPicPr>
        <p:blipFill>
          <a:blip r:embed="rId4">
            <a:alphaModFix/>
          </a:blip>
          <a:stretch>
            <a:fillRect/>
          </a:stretch>
        </p:blipFill>
        <p:spPr>
          <a:xfrm>
            <a:off x="5385725" y="2495549"/>
            <a:ext cx="2375600" cy="2475499"/>
          </a:xfrm>
          <a:prstGeom prst="rect">
            <a:avLst/>
          </a:prstGeom>
          <a:noFill/>
          <a:ln>
            <a:noFill/>
          </a:ln>
        </p:spPr>
      </p:pic>
      <p:sp>
        <p:nvSpPr>
          <p:cNvPr id="315" name="Google Shape;315;p41"/>
          <p:cNvSpPr txBox="1"/>
          <p:nvPr/>
        </p:nvSpPr>
        <p:spPr>
          <a:xfrm>
            <a:off x="311700" y="928050"/>
            <a:ext cx="7336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b="1">
              <a:latin typeface="Bebas Neue"/>
              <a:ea typeface="Bebas Neue"/>
              <a:cs typeface="Bebas Neue"/>
              <a:sym typeface="Bebas Neue"/>
            </a:endParaRPr>
          </a:p>
        </p:txBody>
      </p:sp>
      <p:sp>
        <p:nvSpPr>
          <p:cNvPr id="316" name="Google Shape;316;p41"/>
          <p:cNvSpPr txBox="1"/>
          <p:nvPr/>
        </p:nvSpPr>
        <p:spPr>
          <a:xfrm>
            <a:off x="707825" y="1258350"/>
            <a:ext cx="73362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Char char="-"/>
            </a:pPr>
            <a:r>
              <a:rPr lang="en">
                <a:solidFill>
                  <a:schemeClr val="lt1"/>
                </a:solidFill>
              </a:rPr>
              <a:t>Allez Les Bulls Campaign touches on 4 pillars.</a:t>
            </a:r>
            <a:endParaRPr>
              <a:solidFill>
                <a:schemeClr val="lt1"/>
              </a:solidFill>
            </a:endParaRPr>
          </a:p>
          <a:p>
            <a:pPr marL="457200" lvl="0" indent="0" algn="l" rtl="0">
              <a:spcBef>
                <a:spcPts val="0"/>
              </a:spcBef>
              <a:spcAft>
                <a:spcPts val="0"/>
              </a:spcAft>
              <a:buNone/>
            </a:pP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Culturally immerse fans in a way that is engaging and long lasting.</a:t>
            </a:r>
            <a:endParaRPr>
              <a:solidFill>
                <a:schemeClr val="lt1"/>
              </a:solidFill>
            </a:endParaRPr>
          </a:p>
          <a:p>
            <a:pPr marL="0" lvl="0" indent="0" algn="l" rtl="0">
              <a:spcBef>
                <a:spcPts val="0"/>
              </a:spcBef>
              <a:spcAft>
                <a:spcPts val="0"/>
              </a:spcAft>
              <a:buNone/>
            </a:pP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Speaks to the brand in a way that reignites camaraderie and affinity.</a:t>
            </a:r>
            <a:endParaRPr>
              <a:solidFill>
                <a:schemeClr val="lt1"/>
              </a:solidFill>
            </a:endParaRPr>
          </a:p>
          <a:p>
            <a:pPr marL="0" lvl="0" indent="0" algn="l" rtl="0">
              <a:spcBef>
                <a:spcPts val="0"/>
              </a:spcBef>
              <a:spcAft>
                <a:spcPts val="0"/>
              </a:spcAft>
              <a:buNone/>
            </a:pP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Blends Fashion, Art, and Basketball cohesively.</a:t>
            </a:r>
            <a:endParaRPr>
              <a:solidFill>
                <a:schemeClr val="lt1"/>
              </a:solidFill>
            </a:endParaRPr>
          </a:p>
          <a:p>
            <a:pPr marL="0" lvl="0" indent="0" algn="l" rtl="0">
              <a:spcBef>
                <a:spcPts val="0"/>
              </a:spcBef>
              <a:spcAft>
                <a:spcPts val="0"/>
              </a:spcAft>
              <a:buNone/>
            </a:pP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Leaves digital footprint so big, French fans will forever </a:t>
            </a:r>
            <a:endParaRPr>
              <a:solidFill>
                <a:schemeClr val="lt1"/>
              </a:solidFill>
            </a:endParaRPr>
          </a:p>
          <a:p>
            <a:pPr marL="457200" lvl="0" indent="0" algn="l" rtl="0">
              <a:spcBef>
                <a:spcPts val="0"/>
              </a:spcBef>
              <a:spcAft>
                <a:spcPts val="0"/>
              </a:spcAft>
              <a:buNone/>
            </a:pPr>
            <a:r>
              <a:rPr lang="en">
                <a:solidFill>
                  <a:schemeClr val="lt1"/>
                </a:solidFill>
              </a:rPr>
              <a:t>choose the Bulls as their home team.</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1141"/>
        </a:solidFill>
        <a:effectLst/>
      </p:bgPr>
    </p:bg>
    <p:spTree>
      <p:nvGrpSpPr>
        <p:cNvPr id="1" name="Shape 74"/>
        <p:cNvGrpSpPr/>
        <p:nvPr/>
      </p:nvGrpSpPr>
      <p:grpSpPr>
        <a:xfrm>
          <a:off x="0" y="0"/>
          <a:ext cx="0" cy="0"/>
          <a:chOff x="0" y="0"/>
          <a:chExt cx="0" cy="0"/>
        </a:xfrm>
      </p:grpSpPr>
      <p:pic>
        <p:nvPicPr>
          <p:cNvPr id="75" name="Google Shape;75;p15"/>
          <p:cNvPicPr preferRelativeResize="0"/>
          <p:nvPr/>
        </p:nvPicPr>
        <p:blipFill>
          <a:blip r:embed="rId3">
            <a:alphaModFix/>
          </a:blip>
          <a:stretch>
            <a:fillRect/>
          </a:stretch>
        </p:blipFill>
        <p:spPr>
          <a:xfrm>
            <a:off x="4646100" y="-2485950"/>
            <a:ext cx="7003225" cy="7003225"/>
          </a:xfrm>
          <a:prstGeom prst="rect">
            <a:avLst/>
          </a:prstGeom>
          <a:noFill/>
          <a:ln>
            <a:noFill/>
          </a:ln>
        </p:spPr>
      </p:pic>
      <p:sp>
        <p:nvSpPr>
          <p:cNvPr id="76" name="Google Shape;76;p15"/>
          <p:cNvSpPr txBox="1">
            <a:spLocks noGrp="1"/>
          </p:cNvSpPr>
          <p:nvPr>
            <p:ph type="title"/>
          </p:nvPr>
        </p:nvSpPr>
        <p:spPr>
          <a:xfrm>
            <a:off x="311700" y="445025"/>
            <a:ext cx="4521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a:solidFill>
                  <a:srgbClr val="54CAE4"/>
                </a:solidFill>
                <a:latin typeface="Bebas Neue"/>
                <a:ea typeface="Bebas Neue"/>
                <a:cs typeface="Bebas Neue"/>
                <a:sym typeface="Bebas Neue"/>
              </a:rPr>
              <a:t>History and Opportunity</a:t>
            </a:r>
            <a:endParaRPr sz="3520">
              <a:solidFill>
                <a:srgbClr val="54CAE4"/>
              </a:solidFill>
              <a:latin typeface="Bebas Neue"/>
              <a:ea typeface="Bebas Neue"/>
              <a:cs typeface="Bebas Neue"/>
              <a:sym typeface="Bebas Neue"/>
            </a:endParaRPr>
          </a:p>
        </p:txBody>
      </p:sp>
      <p:pic>
        <p:nvPicPr>
          <p:cNvPr id="77" name="Google Shape;77;p15"/>
          <p:cNvPicPr preferRelativeResize="0"/>
          <p:nvPr/>
        </p:nvPicPr>
        <p:blipFill>
          <a:blip r:embed="rId4">
            <a:alphaModFix/>
          </a:blip>
          <a:stretch>
            <a:fillRect/>
          </a:stretch>
        </p:blipFill>
        <p:spPr>
          <a:xfrm>
            <a:off x="5074550" y="692875"/>
            <a:ext cx="3757750" cy="3757750"/>
          </a:xfrm>
          <a:prstGeom prst="rect">
            <a:avLst/>
          </a:prstGeom>
          <a:noFill/>
          <a:ln w="38100" cap="flat" cmpd="sng">
            <a:solidFill>
              <a:schemeClr val="lt1"/>
            </a:solidFill>
            <a:prstDash val="solid"/>
            <a:round/>
            <a:headEnd type="none" w="sm" len="sm"/>
            <a:tailEnd type="none" w="sm" len="sm"/>
          </a:ln>
        </p:spPr>
      </p:pic>
      <p:pic>
        <p:nvPicPr>
          <p:cNvPr id="78" name="Google Shape;78;p15"/>
          <p:cNvPicPr preferRelativeResize="0"/>
          <p:nvPr/>
        </p:nvPicPr>
        <p:blipFill>
          <a:blip r:embed="rId5">
            <a:alphaModFix/>
          </a:blip>
          <a:stretch>
            <a:fillRect/>
          </a:stretch>
        </p:blipFill>
        <p:spPr>
          <a:xfrm>
            <a:off x="96400" y="3855450"/>
            <a:ext cx="1200450" cy="1200450"/>
          </a:xfrm>
          <a:prstGeom prst="rect">
            <a:avLst/>
          </a:prstGeom>
          <a:noFill/>
          <a:ln>
            <a:noFill/>
          </a:ln>
        </p:spPr>
      </p:pic>
      <p:pic>
        <p:nvPicPr>
          <p:cNvPr id="79" name="Google Shape;79;p15"/>
          <p:cNvPicPr preferRelativeResize="0"/>
          <p:nvPr/>
        </p:nvPicPr>
        <p:blipFill>
          <a:blip r:embed="rId3">
            <a:alphaModFix/>
          </a:blip>
          <a:stretch>
            <a:fillRect/>
          </a:stretch>
        </p:blipFill>
        <p:spPr>
          <a:xfrm>
            <a:off x="2467225" y="2002525"/>
            <a:ext cx="4788949" cy="4788949"/>
          </a:xfrm>
          <a:prstGeom prst="rect">
            <a:avLst/>
          </a:prstGeom>
          <a:noFill/>
          <a:ln>
            <a:noFill/>
          </a:ln>
        </p:spPr>
      </p:pic>
      <p:sp>
        <p:nvSpPr>
          <p:cNvPr id="80" name="Google Shape;80;p15"/>
          <p:cNvSpPr txBox="1"/>
          <p:nvPr/>
        </p:nvSpPr>
        <p:spPr>
          <a:xfrm>
            <a:off x="280400" y="1191675"/>
            <a:ext cx="45213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Char char="●"/>
            </a:pPr>
            <a:r>
              <a:rPr lang="en" b="1">
                <a:solidFill>
                  <a:schemeClr val="lt1"/>
                </a:solidFill>
              </a:rPr>
              <a:t>The Chicago Bulls visited Paris in 1997 for the McDonald’s Tournament and won</a:t>
            </a:r>
            <a:endParaRPr b="1">
              <a:solidFill>
                <a:schemeClr val="lt1"/>
              </a:solidFill>
            </a:endParaRPr>
          </a:p>
          <a:p>
            <a:pPr marL="914400" lvl="1" indent="-317500" algn="l" rtl="0">
              <a:spcBef>
                <a:spcPts val="0"/>
              </a:spcBef>
              <a:spcAft>
                <a:spcPts val="0"/>
              </a:spcAft>
              <a:buClr>
                <a:schemeClr val="lt1"/>
              </a:buClr>
              <a:buSzPts val="1400"/>
              <a:buChar char="○"/>
            </a:pPr>
            <a:r>
              <a:rPr lang="en" b="1">
                <a:solidFill>
                  <a:schemeClr val="lt1"/>
                </a:solidFill>
              </a:rPr>
              <a:t>MJ was the global focus -  heavily talked about in the media </a:t>
            </a:r>
            <a:endParaRPr b="1">
              <a:solidFill>
                <a:schemeClr val="lt1"/>
              </a:solidFill>
            </a:endParaRPr>
          </a:p>
          <a:p>
            <a:pPr marL="457200" lvl="0" indent="0" algn="l" rtl="0">
              <a:spcBef>
                <a:spcPts val="0"/>
              </a:spcBef>
              <a:spcAft>
                <a:spcPts val="0"/>
              </a:spcAft>
              <a:buNone/>
            </a:pPr>
            <a:endParaRPr b="1">
              <a:solidFill>
                <a:schemeClr val="lt1"/>
              </a:solidFill>
            </a:endParaRPr>
          </a:p>
          <a:p>
            <a:pPr marL="457200" lvl="0" indent="-317500" algn="l" rtl="0">
              <a:spcBef>
                <a:spcPts val="0"/>
              </a:spcBef>
              <a:spcAft>
                <a:spcPts val="0"/>
              </a:spcAft>
              <a:buClr>
                <a:schemeClr val="lt1"/>
              </a:buClr>
              <a:buSzPts val="1400"/>
              <a:buChar char="●"/>
            </a:pPr>
            <a:r>
              <a:rPr lang="en" b="1">
                <a:solidFill>
                  <a:schemeClr val="lt1"/>
                </a:solidFill>
              </a:rPr>
              <a:t>For the second time, The Chicago Bulls will be going to Paris in 2023– but without MJ</a:t>
            </a:r>
            <a:endParaRPr b="1">
              <a:solidFill>
                <a:schemeClr val="lt1"/>
              </a:solidFill>
            </a:endParaRPr>
          </a:p>
          <a:p>
            <a:pPr marL="457200" lvl="0" indent="0" algn="l" rtl="0">
              <a:spcBef>
                <a:spcPts val="0"/>
              </a:spcBef>
              <a:spcAft>
                <a:spcPts val="0"/>
              </a:spcAft>
              <a:buNone/>
            </a:pPr>
            <a:endParaRPr b="1">
              <a:solidFill>
                <a:schemeClr val="lt1"/>
              </a:solidFill>
            </a:endParaRPr>
          </a:p>
          <a:p>
            <a:pPr marL="457200" lvl="0" indent="-317500" algn="l" rtl="0">
              <a:spcBef>
                <a:spcPts val="0"/>
              </a:spcBef>
              <a:spcAft>
                <a:spcPts val="0"/>
              </a:spcAft>
              <a:buClr>
                <a:schemeClr val="lt1"/>
              </a:buClr>
              <a:buSzPts val="1400"/>
              <a:buChar char="●"/>
            </a:pPr>
            <a:r>
              <a:rPr lang="en" b="1">
                <a:solidFill>
                  <a:schemeClr val="lt1"/>
                </a:solidFill>
              </a:rPr>
              <a:t>The Chicago Bulls going to Paris in 2023 presents an opportunity– to establish themselves as a global brand without having to lean on Michael Jordan </a:t>
            </a:r>
            <a:r>
              <a:rPr lang="en">
                <a:solidFill>
                  <a:schemeClr val="lt1"/>
                </a:solidFill>
              </a:rPr>
              <a:t>  </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a:blip r:embed="rId3">
            <a:alphaModFix/>
          </a:blip>
          <a:stretch>
            <a:fillRect/>
          </a:stretch>
        </p:blipFill>
        <p:spPr>
          <a:xfrm>
            <a:off x="984951" y="2653929"/>
            <a:ext cx="819399" cy="864345"/>
          </a:xfrm>
          <a:prstGeom prst="rect">
            <a:avLst/>
          </a:prstGeom>
          <a:noFill/>
          <a:ln>
            <a:noFill/>
          </a:ln>
        </p:spPr>
      </p:pic>
      <p:sp>
        <p:nvSpPr>
          <p:cNvPr id="86" name="Google Shape;86;p16"/>
          <p:cNvSpPr txBox="1">
            <a:spLocks noGrp="1"/>
          </p:cNvSpPr>
          <p:nvPr>
            <p:ph type="title"/>
          </p:nvPr>
        </p:nvSpPr>
        <p:spPr>
          <a:xfrm>
            <a:off x="311700" y="-883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900">
                <a:solidFill>
                  <a:srgbClr val="CE1141"/>
                </a:solidFill>
                <a:latin typeface="Bebas Neue"/>
                <a:ea typeface="Bebas Neue"/>
                <a:cs typeface="Bebas Neue"/>
                <a:sym typeface="Bebas Neue"/>
              </a:rPr>
              <a:t>Consumer PROFILES</a:t>
            </a:r>
            <a:endParaRPr sz="3900">
              <a:solidFill>
                <a:srgbClr val="CE1141"/>
              </a:solidFill>
              <a:latin typeface="Bebas Neue"/>
              <a:ea typeface="Bebas Neue"/>
              <a:cs typeface="Bebas Neue"/>
              <a:sym typeface="Bebas Neue"/>
            </a:endParaRPr>
          </a:p>
        </p:txBody>
      </p:sp>
      <p:pic>
        <p:nvPicPr>
          <p:cNvPr id="87" name="Google Shape;87;p16"/>
          <p:cNvPicPr preferRelativeResize="0"/>
          <p:nvPr/>
        </p:nvPicPr>
        <p:blipFill>
          <a:blip r:embed="rId4">
            <a:alphaModFix/>
          </a:blip>
          <a:stretch>
            <a:fillRect/>
          </a:stretch>
        </p:blipFill>
        <p:spPr>
          <a:xfrm>
            <a:off x="424848" y="662148"/>
            <a:ext cx="2473600" cy="1661950"/>
          </a:xfrm>
          <a:prstGeom prst="rect">
            <a:avLst/>
          </a:prstGeom>
          <a:noFill/>
          <a:ln>
            <a:noFill/>
          </a:ln>
        </p:spPr>
      </p:pic>
      <p:sp>
        <p:nvSpPr>
          <p:cNvPr id="88" name="Google Shape;88;p16"/>
          <p:cNvSpPr txBox="1"/>
          <p:nvPr/>
        </p:nvSpPr>
        <p:spPr>
          <a:xfrm>
            <a:off x="1143000" y="2895600"/>
            <a:ext cx="2552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54CAE4"/>
                </a:solidFill>
              </a:rPr>
              <a:t>BOLD HOOP ENTHUSIASTS</a:t>
            </a:r>
            <a:endParaRPr sz="1800" b="1">
              <a:solidFill>
                <a:srgbClr val="54CAE4"/>
              </a:solidFill>
            </a:endParaRPr>
          </a:p>
        </p:txBody>
      </p:sp>
      <p:sp>
        <p:nvSpPr>
          <p:cNvPr id="89" name="Google Shape;89;p16"/>
          <p:cNvSpPr txBox="1"/>
          <p:nvPr/>
        </p:nvSpPr>
        <p:spPr>
          <a:xfrm>
            <a:off x="228600" y="3543300"/>
            <a:ext cx="4343700" cy="11082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54CAE4"/>
              </a:buClr>
              <a:buSzPts val="1200"/>
              <a:buChar char="●"/>
            </a:pPr>
            <a:r>
              <a:rPr lang="en" sz="1200" b="1">
                <a:solidFill>
                  <a:srgbClr val="54CAE4"/>
                </a:solidFill>
              </a:rPr>
              <a:t>12-32 YR. OLD</a:t>
            </a:r>
            <a:endParaRPr sz="1200" b="1">
              <a:solidFill>
                <a:srgbClr val="54CAE4"/>
              </a:solidFill>
            </a:endParaRPr>
          </a:p>
          <a:p>
            <a:pPr marL="457200" lvl="0" indent="-304800" algn="l" rtl="0">
              <a:spcBef>
                <a:spcPts val="0"/>
              </a:spcBef>
              <a:spcAft>
                <a:spcPts val="0"/>
              </a:spcAft>
              <a:buClr>
                <a:srgbClr val="54CAE4"/>
              </a:buClr>
              <a:buSzPts val="1200"/>
              <a:buChar char="●"/>
            </a:pPr>
            <a:r>
              <a:rPr lang="en" sz="1200" b="1">
                <a:solidFill>
                  <a:srgbClr val="54CAE4"/>
                </a:solidFill>
              </a:rPr>
              <a:t>ENERGETIC AND FUN</a:t>
            </a:r>
            <a:endParaRPr sz="1200" b="1">
              <a:solidFill>
                <a:srgbClr val="54CAE4"/>
              </a:solidFill>
            </a:endParaRPr>
          </a:p>
          <a:p>
            <a:pPr marL="457200" lvl="0" indent="-304800" algn="l" rtl="0">
              <a:spcBef>
                <a:spcPts val="0"/>
              </a:spcBef>
              <a:spcAft>
                <a:spcPts val="0"/>
              </a:spcAft>
              <a:buClr>
                <a:srgbClr val="54CAE4"/>
              </a:buClr>
              <a:buSzPts val="1200"/>
              <a:buChar char="●"/>
            </a:pPr>
            <a:r>
              <a:rPr lang="en" sz="1200" b="1">
                <a:solidFill>
                  <a:srgbClr val="54CAE4"/>
                </a:solidFill>
              </a:rPr>
              <a:t>YOU CAN SPOT THEM FROM A MILE AWAY</a:t>
            </a:r>
            <a:endParaRPr sz="1200" b="1">
              <a:solidFill>
                <a:srgbClr val="54CAE4"/>
              </a:solidFill>
            </a:endParaRPr>
          </a:p>
          <a:p>
            <a:pPr marL="457200" lvl="0" indent="-304800" algn="l" rtl="0">
              <a:spcBef>
                <a:spcPts val="0"/>
              </a:spcBef>
              <a:spcAft>
                <a:spcPts val="0"/>
              </a:spcAft>
              <a:buClr>
                <a:srgbClr val="54CAE4"/>
              </a:buClr>
              <a:buSzPts val="1200"/>
              <a:buChar char="●"/>
            </a:pPr>
            <a:r>
              <a:rPr lang="en" sz="1200" b="1">
                <a:solidFill>
                  <a:srgbClr val="54CAE4"/>
                </a:solidFill>
              </a:rPr>
              <a:t>INVESTED, GOES ALL OUT</a:t>
            </a:r>
            <a:endParaRPr sz="1200" b="1">
              <a:solidFill>
                <a:srgbClr val="54CAE4"/>
              </a:solidFill>
            </a:endParaRPr>
          </a:p>
          <a:p>
            <a:pPr marL="457200" lvl="0" indent="-304800" algn="l" rtl="0">
              <a:spcBef>
                <a:spcPts val="0"/>
              </a:spcBef>
              <a:spcAft>
                <a:spcPts val="0"/>
              </a:spcAft>
              <a:buClr>
                <a:srgbClr val="54CAE4"/>
              </a:buClr>
              <a:buSzPts val="1200"/>
              <a:buChar char="●"/>
            </a:pPr>
            <a:r>
              <a:rPr lang="en" sz="1200" b="1">
                <a:solidFill>
                  <a:srgbClr val="54CAE4"/>
                </a:solidFill>
              </a:rPr>
              <a:t>AUTHENTIC</a:t>
            </a:r>
            <a:endParaRPr sz="1200" b="1">
              <a:solidFill>
                <a:srgbClr val="54CAE4"/>
              </a:solidFill>
            </a:endParaRPr>
          </a:p>
        </p:txBody>
      </p:sp>
      <p:pic>
        <p:nvPicPr>
          <p:cNvPr id="90" name="Google Shape;90;p16"/>
          <p:cNvPicPr preferRelativeResize="0"/>
          <p:nvPr/>
        </p:nvPicPr>
        <p:blipFill>
          <a:blip r:embed="rId5">
            <a:alphaModFix/>
          </a:blip>
          <a:stretch>
            <a:fillRect/>
          </a:stretch>
        </p:blipFill>
        <p:spPr>
          <a:xfrm>
            <a:off x="2438400" y="1267237"/>
            <a:ext cx="2473600" cy="1475963"/>
          </a:xfrm>
          <a:prstGeom prst="rect">
            <a:avLst/>
          </a:prstGeom>
          <a:noFill/>
          <a:ln>
            <a:noFill/>
          </a:ln>
        </p:spPr>
      </p:pic>
      <p:pic>
        <p:nvPicPr>
          <p:cNvPr id="91" name="Google Shape;91;p16"/>
          <p:cNvPicPr preferRelativeResize="0"/>
          <p:nvPr/>
        </p:nvPicPr>
        <p:blipFill>
          <a:blip r:embed="rId6">
            <a:alphaModFix/>
          </a:blip>
          <a:stretch>
            <a:fillRect/>
          </a:stretch>
        </p:blipFill>
        <p:spPr>
          <a:xfrm>
            <a:off x="5310825" y="1275050"/>
            <a:ext cx="2626662" cy="1477501"/>
          </a:xfrm>
          <a:prstGeom prst="rect">
            <a:avLst/>
          </a:prstGeom>
          <a:noFill/>
          <a:ln>
            <a:noFill/>
          </a:ln>
        </p:spPr>
      </p:pic>
      <p:sp>
        <p:nvSpPr>
          <p:cNvPr id="92" name="Google Shape;92;p16"/>
          <p:cNvSpPr txBox="1"/>
          <p:nvPr/>
        </p:nvSpPr>
        <p:spPr>
          <a:xfrm>
            <a:off x="5943600" y="2895600"/>
            <a:ext cx="2552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54CAE4"/>
                </a:solidFill>
              </a:rPr>
              <a:t>NOSTALGIC EARLY/MID 90s FANS</a:t>
            </a:r>
            <a:endParaRPr sz="1800" b="1">
              <a:solidFill>
                <a:srgbClr val="54CAE4"/>
              </a:solidFill>
            </a:endParaRPr>
          </a:p>
        </p:txBody>
      </p:sp>
      <p:sp>
        <p:nvSpPr>
          <p:cNvPr id="93" name="Google Shape;93;p16"/>
          <p:cNvSpPr txBox="1"/>
          <p:nvPr/>
        </p:nvSpPr>
        <p:spPr>
          <a:xfrm>
            <a:off x="4476750" y="3543300"/>
            <a:ext cx="4599600" cy="12930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Clr>
                <a:srgbClr val="54CAE4"/>
              </a:buClr>
              <a:buSzPts val="1200"/>
              <a:buChar char="●"/>
            </a:pPr>
            <a:r>
              <a:rPr lang="en" sz="1200" b="1">
                <a:solidFill>
                  <a:srgbClr val="54CAE4"/>
                </a:solidFill>
              </a:rPr>
              <a:t>OLDER, 32+</a:t>
            </a:r>
            <a:endParaRPr sz="1200" b="1">
              <a:solidFill>
                <a:srgbClr val="54CAE4"/>
              </a:solidFill>
            </a:endParaRPr>
          </a:p>
          <a:p>
            <a:pPr marL="457200" lvl="0" indent="-304800" algn="l" rtl="0">
              <a:spcBef>
                <a:spcPts val="0"/>
              </a:spcBef>
              <a:spcAft>
                <a:spcPts val="0"/>
              </a:spcAft>
              <a:buClr>
                <a:srgbClr val="54CAE4"/>
              </a:buClr>
              <a:buSzPts val="1200"/>
              <a:buChar char="●"/>
            </a:pPr>
            <a:r>
              <a:rPr lang="en" sz="1200" b="1">
                <a:solidFill>
                  <a:srgbClr val="54CAE4"/>
                </a:solidFill>
              </a:rPr>
              <a:t>HAVE AN APPRECIATION/EMOTIONAL CONNECTION WITH ALUMNI BULLS PLAYERS FROM THE EARLY/MID 90S</a:t>
            </a:r>
            <a:endParaRPr sz="1200" b="1">
              <a:solidFill>
                <a:srgbClr val="54CAE4"/>
              </a:solidFill>
            </a:endParaRPr>
          </a:p>
          <a:p>
            <a:pPr marL="457200" lvl="0" indent="-304800" algn="l" rtl="0">
              <a:spcBef>
                <a:spcPts val="0"/>
              </a:spcBef>
              <a:spcAft>
                <a:spcPts val="0"/>
              </a:spcAft>
              <a:buClr>
                <a:srgbClr val="54CAE4"/>
              </a:buClr>
              <a:buSzPts val="1200"/>
              <a:buChar char="●"/>
            </a:pPr>
            <a:r>
              <a:rPr lang="en" sz="1200" b="1">
                <a:solidFill>
                  <a:srgbClr val="54CAE4"/>
                </a:solidFill>
              </a:rPr>
              <a:t>REMINISCENT OF THE PAST</a:t>
            </a:r>
            <a:endParaRPr sz="1200" b="1">
              <a:solidFill>
                <a:srgbClr val="54CAE4"/>
              </a:solidFill>
            </a:endParaRPr>
          </a:p>
          <a:p>
            <a:pPr marL="457200" lvl="0" indent="-304800" algn="l" rtl="0">
              <a:spcBef>
                <a:spcPts val="0"/>
              </a:spcBef>
              <a:spcAft>
                <a:spcPts val="0"/>
              </a:spcAft>
              <a:buClr>
                <a:srgbClr val="54CAE4"/>
              </a:buClr>
              <a:buSzPts val="1200"/>
              <a:buChar char="●"/>
            </a:pPr>
            <a:r>
              <a:rPr lang="en" sz="1200" b="1">
                <a:solidFill>
                  <a:srgbClr val="54CAE4"/>
                </a:solidFill>
              </a:rPr>
              <a:t>LIKE TANGIBLES THAT CAN SERVE AS MEMORIES</a:t>
            </a:r>
            <a:endParaRPr sz="1200" b="1">
              <a:solidFill>
                <a:srgbClr val="54CAE4"/>
              </a:solidFill>
            </a:endParaRPr>
          </a:p>
        </p:txBody>
      </p:sp>
      <p:pic>
        <p:nvPicPr>
          <p:cNvPr id="94" name="Google Shape;94;p16"/>
          <p:cNvPicPr preferRelativeResize="0"/>
          <p:nvPr/>
        </p:nvPicPr>
        <p:blipFill>
          <a:blip r:embed="rId7">
            <a:alphaModFix/>
          </a:blip>
          <a:stretch>
            <a:fillRect/>
          </a:stretch>
        </p:blipFill>
        <p:spPr>
          <a:xfrm>
            <a:off x="7639050" y="297550"/>
            <a:ext cx="1345651" cy="179422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
        <p:cNvGrpSpPr/>
        <p:nvPr/>
      </p:nvGrpSpPr>
      <p:grpSpPr>
        <a:xfrm>
          <a:off x="0" y="0"/>
          <a:ext cx="0" cy="0"/>
          <a:chOff x="0" y="0"/>
          <a:chExt cx="0" cy="0"/>
        </a:xfrm>
      </p:grpSpPr>
      <p:sp>
        <p:nvSpPr>
          <p:cNvPr id="99" name="Google Shape;99;p17"/>
          <p:cNvSpPr/>
          <p:nvPr/>
        </p:nvSpPr>
        <p:spPr>
          <a:xfrm>
            <a:off x="1180975" y="324200"/>
            <a:ext cx="6782075" cy="1358175"/>
          </a:xfrm>
          <a:prstGeom prst="flowChartProcess">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txBox="1"/>
          <p:nvPr/>
        </p:nvSpPr>
        <p:spPr>
          <a:xfrm>
            <a:off x="1518300" y="324200"/>
            <a:ext cx="61074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a:solidFill>
                  <a:schemeClr val="lt1"/>
                </a:solidFill>
                <a:latin typeface="Roboto Black"/>
                <a:ea typeface="Roboto Black"/>
                <a:cs typeface="Roboto Black"/>
                <a:sym typeface="Roboto Black"/>
              </a:rPr>
              <a:t>THE WORLD IS WATCHING</a:t>
            </a:r>
            <a:endParaRPr sz="3500">
              <a:solidFill>
                <a:schemeClr val="lt1"/>
              </a:solidFill>
              <a:latin typeface="Roboto Black"/>
              <a:ea typeface="Roboto Black"/>
              <a:cs typeface="Roboto Black"/>
              <a:sym typeface="Roboto Black"/>
            </a:endParaRPr>
          </a:p>
        </p:txBody>
      </p:sp>
      <p:cxnSp>
        <p:nvCxnSpPr>
          <p:cNvPr id="101" name="Google Shape;101;p17"/>
          <p:cNvCxnSpPr/>
          <p:nvPr/>
        </p:nvCxnSpPr>
        <p:spPr>
          <a:xfrm>
            <a:off x="1903800" y="998938"/>
            <a:ext cx="5336400" cy="8700"/>
          </a:xfrm>
          <a:prstGeom prst="straightConnector1">
            <a:avLst/>
          </a:prstGeom>
          <a:noFill/>
          <a:ln w="9525" cap="flat" cmpd="sng">
            <a:solidFill>
              <a:schemeClr val="lt1"/>
            </a:solidFill>
            <a:prstDash val="solid"/>
            <a:round/>
            <a:headEnd type="none" w="med" len="med"/>
            <a:tailEnd type="none" w="med" len="med"/>
          </a:ln>
        </p:spPr>
      </p:cxnSp>
      <p:sp>
        <p:nvSpPr>
          <p:cNvPr id="102" name="Google Shape;102;p17"/>
          <p:cNvSpPr txBox="1"/>
          <p:nvPr/>
        </p:nvSpPr>
        <p:spPr>
          <a:xfrm>
            <a:off x="2153550" y="992950"/>
            <a:ext cx="4836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rgbClr val="CE1141"/>
                </a:solidFill>
                <a:latin typeface="Roboto Black"/>
                <a:ea typeface="Roboto Black"/>
                <a:cs typeface="Roboto Black"/>
                <a:sym typeface="Roboto Black"/>
              </a:rPr>
              <a:t>BULLS</a:t>
            </a:r>
            <a:r>
              <a:rPr lang="en" sz="3000">
                <a:solidFill>
                  <a:schemeClr val="accent1"/>
                </a:solidFill>
                <a:latin typeface="Roboto Black"/>
                <a:ea typeface="Roboto Black"/>
                <a:cs typeface="Roboto Black"/>
                <a:sym typeface="Roboto Black"/>
              </a:rPr>
              <a:t> </a:t>
            </a:r>
            <a:r>
              <a:rPr lang="en" sz="3000">
                <a:solidFill>
                  <a:schemeClr val="lt1"/>
                </a:solidFill>
                <a:latin typeface="Roboto Black"/>
                <a:ea typeface="Roboto Black"/>
                <a:cs typeface="Roboto Black"/>
                <a:sym typeface="Roboto Black"/>
              </a:rPr>
              <a:t>X </a:t>
            </a:r>
            <a:r>
              <a:rPr lang="en" sz="3000">
                <a:solidFill>
                  <a:schemeClr val="accent1"/>
                </a:solidFill>
                <a:latin typeface="Roboto Black"/>
                <a:ea typeface="Roboto Black"/>
                <a:cs typeface="Roboto Black"/>
                <a:sym typeface="Roboto Black"/>
              </a:rPr>
              <a:t>PARIS </a:t>
            </a:r>
            <a:r>
              <a:rPr lang="en" sz="3000">
                <a:solidFill>
                  <a:schemeClr val="lt1"/>
                </a:solidFill>
                <a:latin typeface="Roboto Black"/>
                <a:ea typeface="Roboto Black"/>
                <a:cs typeface="Roboto Black"/>
                <a:sym typeface="Roboto Black"/>
              </a:rPr>
              <a:t>2023</a:t>
            </a:r>
            <a:endParaRPr sz="3000">
              <a:solidFill>
                <a:schemeClr val="lt1"/>
              </a:solidFill>
              <a:latin typeface="Roboto Black"/>
              <a:ea typeface="Roboto Black"/>
              <a:cs typeface="Roboto Black"/>
              <a:sym typeface="Roboto Black"/>
            </a:endParaRPr>
          </a:p>
        </p:txBody>
      </p:sp>
      <p:sp>
        <p:nvSpPr>
          <p:cNvPr id="103" name="Google Shape;103;p17"/>
          <p:cNvSpPr txBox="1"/>
          <p:nvPr/>
        </p:nvSpPr>
        <p:spPr>
          <a:xfrm>
            <a:off x="5509224" y="1660650"/>
            <a:ext cx="3659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Bebas Neue"/>
                <a:ea typeface="Bebas Neue"/>
                <a:cs typeface="Bebas Neue"/>
                <a:sym typeface="Bebas Neue"/>
              </a:rPr>
              <a:t>Key Objectives</a:t>
            </a:r>
            <a:endParaRPr sz="2500" b="1">
              <a:latin typeface="Bebas Neue"/>
              <a:ea typeface="Bebas Neue"/>
              <a:cs typeface="Bebas Neue"/>
              <a:sym typeface="Bebas Neue"/>
            </a:endParaRPr>
          </a:p>
        </p:txBody>
      </p:sp>
      <p:sp>
        <p:nvSpPr>
          <p:cNvPr id="104" name="Google Shape;104;p17"/>
          <p:cNvSpPr txBox="1"/>
          <p:nvPr/>
        </p:nvSpPr>
        <p:spPr>
          <a:xfrm>
            <a:off x="-24626" y="1660650"/>
            <a:ext cx="36594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Bebas Neue"/>
                <a:ea typeface="Bebas Neue"/>
                <a:cs typeface="Bebas Neue"/>
                <a:sym typeface="Bebas Neue"/>
              </a:rPr>
              <a:t>Overview</a:t>
            </a:r>
            <a:endParaRPr sz="2500" b="1">
              <a:latin typeface="Bebas Neue"/>
              <a:ea typeface="Bebas Neue"/>
              <a:cs typeface="Bebas Neue"/>
              <a:sym typeface="Bebas Neue"/>
            </a:endParaRPr>
          </a:p>
        </p:txBody>
      </p:sp>
      <p:pic>
        <p:nvPicPr>
          <p:cNvPr id="105" name="Google Shape;105;p17"/>
          <p:cNvPicPr preferRelativeResize="0"/>
          <p:nvPr/>
        </p:nvPicPr>
        <p:blipFill>
          <a:blip r:embed="rId3">
            <a:alphaModFix/>
          </a:blip>
          <a:stretch>
            <a:fillRect/>
          </a:stretch>
        </p:blipFill>
        <p:spPr>
          <a:xfrm>
            <a:off x="3659262" y="2877925"/>
            <a:ext cx="1825500" cy="1214100"/>
          </a:xfrm>
          <a:prstGeom prst="rect">
            <a:avLst/>
          </a:prstGeom>
          <a:noFill/>
          <a:ln>
            <a:noFill/>
          </a:ln>
        </p:spPr>
      </p:pic>
      <p:sp>
        <p:nvSpPr>
          <p:cNvPr id="106" name="Google Shape;106;p17"/>
          <p:cNvSpPr txBox="1"/>
          <p:nvPr/>
        </p:nvSpPr>
        <p:spPr>
          <a:xfrm>
            <a:off x="122675" y="2069025"/>
            <a:ext cx="3364800" cy="20319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The Chicago Bulls are back in Paris for the NBA Paris Game 2023 </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The Bulls want to become the premier franchise that represents the NBA globally</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The World is Watching Campaign - demonstrate that the Bulls are more than just a basketball team</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Four pillars: music, fashion, and art/lifestyle culture</a:t>
            </a:r>
            <a:endParaRPr sz="1200" b="1">
              <a:latin typeface="Trebuchet MS"/>
              <a:ea typeface="Trebuchet MS"/>
              <a:cs typeface="Trebuchet MS"/>
              <a:sym typeface="Trebuchet MS"/>
            </a:endParaRPr>
          </a:p>
        </p:txBody>
      </p:sp>
      <p:sp>
        <p:nvSpPr>
          <p:cNvPr id="107" name="Google Shape;107;p17"/>
          <p:cNvSpPr txBox="1"/>
          <p:nvPr/>
        </p:nvSpPr>
        <p:spPr>
          <a:xfrm>
            <a:off x="5656525" y="2069025"/>
            <a:ext cx="3364800" cy="3140100"/>
          </a:xfrm>
          <a:prstGeom prst="rect">
            <a:avLst/>
          </a:prstGeom>
          <a:noFill/>
          <a:ln>
            <a:noFill/>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Execute Pari themed experiential marketing activations for target consumers</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 Activate Bulls brand imperatives via the four pillars</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Establish a “leave-behind” seed program for ongoing fan development</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Build excitement for the brand and team with next generation of French NBA fans</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Reignite 90s Bulls emotional connection with legacy fans to ensure retained fan</a:t>
            </a:r>
            <a:endParaRPr sz="1200" b="1">
              <a:latin typeface="Trebuchet MS"/>
              <a:ea typeface="Trebuchet MS"/>
              <a:cs typeface="Trebuchet MS"/>
              <a:sym typeface="Trebuchet MS"/>
            </a:endParaRPr>
          </a:p>
          <a:p>
            <a:pPr marL="457200" lvl="0" indent="-304800" algn="l" rtl="0">
              <a:spcBef>
                <a:spcPts val="0"/>
              </a:spcBef>
              <a:spcAft>
                <a:spcPts val="0"/>
              </a:spcAft>
              <a:buSzPts val="1200"/>
              <a:buFont typeface="Trebuchet MS"/>
              <a:buChar char="●"/>
            </a:pPr>
            <a:r>
              <a:rPr lang="en" sz="1200" b="1">
                <a:latin typeface="Trebuchet MS"/>
                <a:ea typeface="Trebuchet MS"/>
                <a:cs typeface="Trebuchet MS"/>
                <a:sym typeface="Trebuchet MS"/>
              </a:rPr>
              <a:t>Cultivate fans &amp; global fandom to reinforce Bulls as France’s team of choice</a:t>
            </a:r>
            <a:endParaRPr sz="1200" b="1">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1"/>
        <p:cNvGrpSpPr/>
        <p:nvPr/>
      </p:nvGrpSpPr>
      <p:grpSpPr>
        <a:xfrm>
          <a:off x="0" y="0"/>
          <a:ext cx="0" cy="0"/>
          <a:chOff x="0" y="0"/>
          <a:chExt cx="0" cy="0"/>
        </a:xfrm>
      </p:grpSpPr>
      <p:pic>
        <p:nvPicPr>
          <p:cNvPr id="112" name="Google Shape;112;p18"/>
          <p:cNvPicPr preferRelativeResize="0"/>
          <p:nvPr/>
        </p:nvPicPr>
        <p:blipFill>
          <a:blip r:embed="rId3">
            <a:alphaModFix amt="61000"/>
          </a:blip>
          <a:stretch>
            <a:fillRect/>
          </a:stretch>
        </p:blipFill>
        <p:spPr>
          <a:xfrm>
            <a:off x="35050" y="0"/>
            <a:ext cx="9108951" cy="5143501"/>
          </a:xfrm>
          <a:prstGeom prst="rect">
            <a:avLst/>
          </a:prstGeom>
          <a:noFill/>
          <a:ln>
            <a:noFill/>
          </a:ln>
        </p:spPr>
      </p:pic>
      <p:pic>
        <p:nvPicPr>
          <p:cNvPr id="113" name="Google Shape;113;p18" descr=" " title="French supporters chanting Allez les Bleus at Stade de France against Romania">
            <a:hlinkClick r:id="rId4"/>
          </p:cNvPr>
          <p:cNvPicPr preferRelativeResize="0"/>
          <p:nvPr/>
        </p:nvPicPr>
        <p:blipFill>
          <a:blip r:embed="rId5">
            <a:alphaModFix/>
          </a:blip>
          <a:stretch>
            <a:fillRect/>
          </a:stretch>
        </p:blipFill>
        <p:spPr>
          <a:xfrm>
            <a:off x="3461125" y="1368925"/>
            <a:ext cx="5438474" cy="3429000"/>
          </a:xfrm>
          <a:prstGeom prst="rect">
            <a:avLst/>
          </a:prstGeom>
          <a:noFill/>
          <a:ln>
            <a:noFill/>
          </a:ln>
        </p:spPr>
      </p:pic>
      <p:sp>
        <p:nvSpPr>
          <p:cNvPr id="114" name="Google Shape;114;p18"/>
          <p:cNvSpPr txBox="1"/>
          <p:nvPr/>
        </p:nvSpPr>
        <p:spPr>
          <a:xfrm>
            <a:off x="0" y="0"/>
            <a:ext cx="3075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200" b="1">
                <a:solidFill>
                  <a:schemeClr val="lt1"/>
                </a:solidFill>
                <a:latin typeface="Caveat"/>
                <a:ea typeface="Caveat"/>
                <a:cs typeface="Caveat"/>
                <a:sym typeface="Caveat"/>
              </a:rPr>
              <a:t>Allez!</a:t>
            </a:r>
            <a:endParaRPr sz="7200" b="1">
              <a:solidFill>
                <a:schemeClr val="lt1"/>
              </a:solidFill>
              <a:latin typeface="Caveat"/>
              <a:ea typeface="Caveat"/>
              <a:cs typeface="Caveat"/>
              <a:sym typeface="Caveat"/>
            </a:endParaRPr>
          </a:p>
        </p:txBody>
      </p:sp>
      <p:sp>
        <p:nvSpPr>
          <p:cNvPr id="115" name="Google Shape;115;p18"/>
          <p:cNvSpPr txBox="1"/>
          <p:nvPr/>
        </p:nvSpPr>
        <p:spPr>
          <a:xfrm>
            <a:off x="3069275" y="0"/>
            <a:ext cx="3040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200" b="1">
                <a:solidFill>
                  <a:schemeClr val="lt1"/>
                </a:solidFill>
                <a:latin typeface="Caveat"/>
                <a:ea typeface="Caveat"/>
                <a:cs typeface="Caveat"/>
                <a:sym typeface="Caveat"/>
              </a:rPr>
              <a:t>Les!</a:t>
            </a:r>
            <a:endParaRPr sz="7200" b="1">
              <a:solidFill>
                <a:schemeClr val="lt1"/>
              </a:solidFill>
              <a:latin typeface="Caveat"/>
              <a:ea typeface="Caveat"/>
              <a:cs typeface="Caveat"/>
              <a:sym typeface="Caveat"/>
            </a:endParaRPr>
          </a:p>
        </p:txBody>
      </p:sp>
      <p:sp>
        <p:nvSpPr>
          <p:cNvPr id="116" name="Google Shape;116;p18"/>
          <p:cNvSpPr txBox="1"/>
          <p:nvPr/>
        </p:nvSpPr>
        <p:spPr>
          <a:xfrm>
            <a:off x="6116100" y="0"/>
            <a:ext cx="30405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200" b="1">
                <a:solidFill>
                  <a:schemeClr val="lt1"/>
                </a:solidFill>
                <a:latin typeface="Caveat"/>
                <a:ea typeface="Caveat"/>
                <a:cs typeface="Caveat"/>
                <a:sym typeface="Caveat"/>
              </a:rPr>
              <a:t>Bleu!</a:t>
            </a:r>
            <a:endParaRPr sz="7200" b="1">
              <a:solidFill>
                <a:schemeClr val="lt1"/>
              </a:solidFill>
              <a:latin typeface="Caveat"/>
              <a:ea typeface="Caveat"/>
              <a:cs typeface="Caveat"/>
              <a:sym typeface="Caveat"/>
            </a:endParaRPr>
          </a:p>
        </p:txBody>
      </p:sp>
      <p:sp>
        <p:nvSpPr>
          <p:cNvPr id="117" name="Google Shape;117;p18"/>
          <p:cNvSpPr txBox="1"/>
          <p:nvPr/>
        </p:nvSpPr>
        <p:spPr>
          <a:xfrm>
            <a:off x="87600" y="1368925"/>
            <a:ext cx="2900400" cy="360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b="1">
              <a:solidFill>
                <a:schemeClr val="lt1"/>
              </a:solidFill>
            </a:endParaRPr>
          </a:p>
          <a:p>
            <a:pPr marL="457200" lvl="0" indent="-317500" algn="l" rtl="0">
              <a:spcBef>
                <a:spcPts val="0"/>
              </a:spcBef>
              <a:spcAft>
                <a:spcPts val="0"/>
              </a:spcAft>
              <a:buClr>
                <a:schemeClr val="lt1"/>
              </a:buClr>
              <a:buSzPts val="1400"/>
              <a:buFont typeface="Trebuchet MS"/>
              <a:buAutoNum type="arabicPeriod"/>
            </a:pPr>
            <a:r>
              <a:rPr lang="en" b="1">
                <a:solidFill>
                  <a:schemeClr val="lt1"/>
                </a:solidFill>
                <a:latin typeface="Trebuchet MS"/>
                <a:ea typeface="Trebuchet MS"/>
                <a:cs typeface="Trebuchet MS"/>
                <a:sym typeface="Trebuchet MS"/>
              </a:rPr>
              <a:t>Sports are a large pillar of French culture.</a:t>
            </a:r>
            <a:endParaRPr b="1">
              <a:solidFill>
                <a:schemeClr val="lt1"/>
              </a:solidFill>
              <a:latin typeface="Trebuchet MS"/>
              <a:ea typeface="Trebuchet MS"/>
              <a:cs typeface="Trebuchet MS"/>
              <a:sym typeface="Trebuchet MS"/>
            </a:endParaRPr>
          </a:p>
          <a:p>
            <a:pPr marL="914400" lvl="0" indent="0" algn="l" rtl="0">
              <a:spcBef>
                <a:spcPts val="0"/>
              </a:spcBef>
              <a:spcAft>
                <a:spcPts val="0"/>
              </a:spcAft>
              <a:buNone/>
            </a:pPr>
            <a:endParaRPr b="1">
              <a:solidFill>
                <a:schemeClr val="lt1"/>
              </a:solidFill>
              <a:latin typeface="Trebuchet MS"/>
              <a:ea typeface="Trebuchet MS"/>
              <a:cs typeface="Trebuchet MS"/>
              <a:sym typeface="Trebuchet MS"/>
            </a:endParaRPr>
          </a:p>
          <a:p>
            <a:pPr marL="914400" lvl="0" indent="0" algn="l" rtl="0">
              <a:spcBef>
                <a:spcPts val="0"/>
              </a:spcBef>
              <a:spcAft>
                <a:spcPts val="0"/>
              </a:spcAft>
              <a:buNone/>
            </a:pPr>
            <a:endParaRPr b="1">
              <a:solidFill>
                <a:schemeClr val="lt1"/>
              </a:solidFill>
              <a:latin typeface="Trebuchet MS"/>
              <a:ea typeface="Trebuchet MS"/>
              <a:cs typeface="Trebuchet MS"/>
              <a:sym typeface="Trebuchet MS"/>
            </a:endParaRPr>
          </a:p>
          <a:p>
            <a:pPr marL="457200" lvl="0" indent="-317500" algn="l" rtl="0">
              <a:spcBef>
                <a:spcPts val="0"/>
              </a:spcBef>
              <a:spcAft>
                <a:spcPts val="0"/>
              </a:spcAft>
              <a:buClr>
                <a:schemeClr val="lt1"/>
              </a:buClr>
              <a:buSzPts val="1400"/>
              <a:buFont typeface="Trebuchet MS"/>
              <a:buAutoNum type="arabicPeriod"/>
            </a:pPr>
            <a:r>
              <a:rPr lang="en" b="1">
                <a:solidFill>
                  <a:schemeClr val="lt1"/>
                </a:solidFill>
                <a:latin typeface="Trebuchet MS"/>
                <a:ea typeface="Trebuchet MS"/>
                <a:cs typeface="Trebuchet MS"/>
                <a:sym typeface="Trebuchet MS"/>
              </a:rPr>
              <a:t>Fans chant “Allez Les Bleu” as they watch PSG (French Soccer Team)</a:t>
            </a:r>
            <a:endParaRPr b="1">
              <a:solidFill>
                <a:schemeClr val="lt1"/>
              </a:solidFill>
              <a:latin typeface="Trebuchet MS"/>
              <a:ea typeface="Trebuchet MS"/>
              <a:cs typeface="Trebuchet MS"/>
              <a:sym typeface="Trebuchet MS"/>
            </a:endParaRPr>
          </a:p>
          <a:p>
            <a:pPr marL="914400" lvl="0" indent="0" algn="l" rtl="0">
              <a:spcBef>
                <a:spcPts val="0"/>
              </a:spcBef>
              <a:spcAft>
                <a:spcPts val="0"/>
              </a:spcAft>
              <a:buNone/>
            </a:pPr>
            <a:endParaRPr b="1">
              <a:solidFill>
                <a:schemeClr val="lt1"/>
              </a:solidFill>
              <a:latin typeface="Trebuchet MS"/>
              <a:ea typeface="Trebuchet MS"/>
              <a:cs typeface="Trebuchet MS"/>
              <a:sym typeface="Trebuchet MS"/>
            </a:endParaRPr>
          </a:p>
          <a:p>
            <a:pPr marL="914400" lvl="0" indent="0" algn="l" rtl="0">
              <a:spcBef>
                <a:spcPts val="0"/>
              </a:spcBef>
              <a:spcAft>
                <a:spcPts val="0"/>
              </a:spcAft>
              <a:buNone/>
            </a:pPr>
            <a:endParaRPr b="1">
              <a:solidFill>
                <a:schemeClr val="lt1"/>
              </a:solidFill>
              <a:latin typeface="Trebuchet MS"/>
              <a:ea typeface="Trebuchet MS"/>
              <a:cs typeface="Trebuchet MS"/>
              <a:sym typeface="Trebuchet MS"/>
            </a:endParaRPr>
          </a:p>
          <a:p>
            <a:pPr marL="457200" lvl="0" indent="-317500" algn="l" rtl="0">
              <a:spcBef>
                <a:spcPts val="0"/>
              </a:spcBef>
              <a:spcAft>
                <a:spcPts val="0"/>
              </a:spcAft>
              <a:buClr>
                <a:schemeClr val="lt1"/>
              </a:buClr>
              <a:buSzPts val="1400"/>
              <a:buFont typeface="Trebuchet MS"/>
              <a:buAutoNum type="arabicPeriod"/>
            </a:pPr>
            <a:r>
              <a:rPr lang="en" b="1">
                <a:solidFill>
                  <a:schemeClr val="lt1"/>
                </a:solidFill>
                <a:latin typeface="Trebuchet MS"/>
                <a:ea typeface="Trebuchet MS"/>
                <a:cs typeface="Trebuchet MS"/>
                <a:sym typeface="Trebuchet MS"/>
              </a:rPr>
              <a:t>Translates to “Lets Go Blue” </a:t>
            </a:r>
            <a:endParaRPr b="1">
              <a:solidFill>
                <a:schemeClr val="lt1"/>
              </a:solidFill>
              <a:latin typeface="Trebuchet MS"/>
              <a:ea typeface="Trebuchet MS"/>
              <a:cs typeface="Trebuchet MS"/>
              <a:sym typeface="Trebuchet MS"/>
            </a:endParaRPr>
          </a:p>
          <a:p>
            <a:pPr marL="914400" lvl="0" indent="0" algn="l" rtl="0">
              <a:spcBef>
                <a:spcPts val="0"/>
              </a:spcBef>
              <a:spcAft>
                <a:spcPts val="0"/>
              </a:spcAft>
              <a:buNone/>
            </a:pPr>
            <a:endParaRPr b="1">
              <a:solidFill>
                <a:schemeClr val="lt1"/>
              </a:solidFill>
              <a:latin typeface="Trebuchet MS"/>
              <a:ea typeface="Trebuchet MS"/>
              <a:cs typeface="Trebuchet MS"/>
              <a:sym typeface="Trebuchet MS"/>
            </a:endParaRPr>
          </a:p>
          <a:p>
            <a:pPr marL="914400" lvl="0" indent="0" algn="l" rtl="0">
              <a:spcBef>
                <a:spcPts val="0"/>
              </a:spcBef>
              <a:spcAft>
                <a:spcPts val="0"/>
              </a:spcAft>
              <a:buNone/>
            </a:pPr>
            <a:endParaRPr b="1">
              <a:solidFill>
                <a:schemeClr val="lt1"/>
              </a:solidFill>
              <a:latin typeface="Trebuchet MS"/>
              <a:ea typeface="Trebuchet MS"/>
              <a:cs typeface="Trebuchet MS"/>
              <a:sym typeface="Trebuchet MS"/>
            </a:endParaRPr>
          </a:p>
          <a:p>
            <a:pPr marL="457200" lvl="0" indent="-317500" algn="l" rtl="0">
              <a:spcBef>
                <a:spcPts val="0"/>
              </a:spcBef>
              <a:spcAft>
                <a:spcPts val="0"/>
              </a:spcAft>
              <a:buClr>
                <a:schemeClr val="lt1"/>
              </a:buClr>
              <a:buSzPts val="1400"/>
              <a:buFont typeface="Trebuchet MS"/>
              <a:buAutoNum type="arabicPeriod"/>
            </a:pPr>
            <a:r>
              <a:rPr lang="en" b="1">
                <a:solidFill>
                  <a:schemeClr val="lt1"/>
                </a:solidFill>
                <a:latin typeface="Trebuchet MS"/>
                <a:ea typeface="Trebuchet MS"/>
                <a:cs typeface="Trebuchet MS"/>
                <a:sym typeface="Trebuchet MS"/>
              </a:rPr>
              <a:t>Patriotic chant and Sense of Camaraderie</a:t>
            </a:r>
            <a:endParaRPr b="1">
              <a:solidFill>
                <a:schemeClr val="lt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fade">
                                      <p:cBhvr>
                                        <p:cTn id="11" dur="1000"/>
                                        <p:tgtEl>
                                          <p:spTgt spid="1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1000"/>
                                        <p:tgtEl>
                                          <p:spTgt spid="116"/>
                                        </p:tgtEl>
                                      </p:cBhvr>
                                    </p:animEffect>
                                  </p:childTnLst>
                                </p:cTn>
                              </p:par>
                              <p:par>
                                <p:cTn id="16" presetID="10" presetClass="entr" presetSubtype="0" fill="hold"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1000"/>
                                        <p:tgtEl>
                                          <p:spTgt spid="11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9"/>
          <p:cNvPicPr preferRelativeResize="0"/>
          <p:nvPr/>
        </p:nvPicPr>
        <p:blipFill rotWithShape="1">
          <a:blip r:embed="rId3">
            <a:alphaModFix/>
          </a:blip>
          <a:srcRect t="30584" b="25072"/>
          <a:stretch/>
        </p:blipFill>
        <p:spPr>
          <a:xfrm>
            <a:off x="2000250" y="1431375"/>
            <a:ext cx="5143500" cy="2280774"/>
          </a:xfrm>
          <a:prstGeom prst="rect">
            <a:avLst/>
          </a:prstGeom>
          <a:noFill/>
          <a:ln>
            <a:noFill/>
          </a:ln>
        </p:spPr>
      </p:pic>
      <p:sp>
        <p:nvSpPr>
          <p:cNvPr id="123" name="Google Shape;123;p19"/>
          <p:cNvSpPr txBox="1"/>
          <p:nvPr/>
        </p:nvSpPr>
        <p:spPr>
          <a:xfrm>
            <a:off x="3459150" y="3401975"/>
            <a:ext cx="2225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rebuchet MS"/>
                <a:ea typeface="Trebuchet MS"/>
                <a:cs typeface="Trebuchet MS"/>
                <a:sym typeface="Trebuchet MS"/>
              </a:rPr>
              <a:t>Facilitated by: Don C</a:t>
            </a:r>
            <a:endParaRPr b="1">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3000"/>
                                        <p:tgtEl>
                                          <p:spTgt spid="122"/>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23"/>
                                        </p:tgtEl>
                                        <p:attrNameLst>
                                          <p:attrName>style.visibility</p:attrName>
                                        </p:attrNameLst>
                                      </p:cBhvr>
                                      <p:to>
                                        <p:strVal val="visible"/>
                                      </p:to>
                                    </p:set>
                                    <p:animEffect transition="in" filter="fade">
                                      <p:cBhvr>
                                        <p:cTn id="11"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311700" y="99050"/>
            <a:ext cx="8520600" cy="735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688" b="1">
                <a:solidFill>
                  <a:srgbClr val="CE1141"/>
                </a:solidFill>
                <a:latin typeface="Caveat"/>
                <a:ea typeface="Caveat"/>
                <a:cs typeface="Caveat"/>
                <a:sym typeface="Caveat"/>
              </a:rPr>
              <a:t>#AllezLesBulls</a:t>
            </a:r>
            <a:r>
              <a:rPr lang="en"/>
              <a:t>  </a:t>
            </a:r>
            <a:r>
              <a:rPr lang="en" sz="4300">
                <a:solidFill>
                  <a:srgbClr val="54CAE4"/>
                </a:solidFill>
                <a:latin typeface="Bebas Neue"/>
                <a:ea typeface="Bebas Neue"/>
                <a:cs typeface="Bebas Neue"/>
                <a:sym typeface="Bebas Neue"/>
              </a:rPr>
              <a:t>Campaign</a:t>
            </a:r>
            <a:endParaRPr sz="4300">
              <a:solidFill>
                <a:srgbClr val="54CAE4"/>
              </a:solidFill>
              <a:latin typeface="Bebas Neue"/>
              <a:ea typeface="Bebas Neue"/>
              <a:cs typeface="Bebas Neue"/>
              <a:sym typeface="Bebas Neue"/>
            </a:endParaRPr>
          </a:p>
          <a:p>
            <a:pPr marL="0" lvl="0" indent="0" algn="ctr" rtl="0">
              <a:spcBef>
                <a:spcPts val="0"/>
              </a:spcBef>
              <a:spcAft>
                <a:spcPts val="0"/>
              </a:spcAft>
              <a:buNone/>
            </a:pPr>
            <a:endParaRPr sz="1355">
              <a:latin typeface="Trebuchet MS"/>
              <a:ea typeface="Trebuchet MS"/>
              <a:cs typeface="Trebuchet MS"/>
              <a:sym typeface="Trebuchet MS"/>
            </a:endParaRPr>
          </a:p>
        </p:txBody>
      </p:sp>
      <p:sp>
        <p:nvSpPr>
          <p:cNvPr id="129" name="Google Shape;129;p20"/>
          <p:cNvSpPr txBox="1">
            <a:spLocks noGrp="1"/>
          </p:cNvSpPr>
          <p:nvPr>
            <p:ph type="body" idx="1"/>
          </p:nvPr>
        </p:nvSpPr>
        <p:spPr>
          <a:xfrm>
            <a:off x="300213" y="911200"/>
            <a:ext cx="2597400" cy="413700"/>
          </a:xfrm>
          <a:prstGeom prst="rect">
            <a:avLst/>
          </a:prstGeom>
        </p:spPr>
        <p:txBody>
          <a:bodyPr spcFirstLastPara="1" wrap="square" lIns="91425" tIns="91425" rIns="91425" bIns="91425" anchor="ctr" anchorCtr="0">
            <a:noAutofit/>
          </a:bodyPr>
          <a:lstStyle/>
          <a:p>
            <a:pPr marL="0" lvl="0" indent="0" algn="ctr" rtl="0">
              <a:lnSpc>
                <a:spcPct val="95000"/>
              </a:lnSpc>
              <a:spcBef>
                <a:spcPts val="0"/>
              </a:spcBef>
              <a:spcAft>
                <a:spcPts val="1200"/>
              </a:spcAft>
              <a:buSzPts val="935"/>
              <a:buNone/>
            </a:pPr>
            <a:r>
              <a:rPr lang="en" sz="1829" b="1">
                <a:solidFill>
                  <a:schemeClr val="dk1"/>
                </a:solidFill>
                <a:latin typeface="Bebas Neue"/>
                <a:ea typeface="Bebas Neue"/>
                <a:cs typeface="Bebas Neue"/>
                <a:sym typeface="Bebas Neue"/>
              </a:rPr>
              <a:t>Pigalle X NIKE Court</a:t>
            </a:r>
            <a:endParaRPr sz="1829" b="1">
              <a:solidFill>
                <a:schemeClr val="dk1"/>
              </a:solidFill>
              <a:latin typeface="Bebas Neue"/>
              <a:ea typeface="Bebas Neue"/>
              <a:cs typeface="Bebas Neue"/>
              <a:sym typeface="Bebas Neue"/>
            </a:endParaRPr>
          </a:p>
        </p:txBody>
      </p:sp>
      <p:sp>
        <p:nvSpPr>
          <p:cNvPr id="130" name="Google Shape;130;p20"/>
          <p:cNvSpPr txBox="1">
            <a:spLocks noGrp="1"/>
          </p:cNvSpPr>
          <p:nvPr>
            <p:ph type="body" idx="1"/>
          </p:nvPr>
        </p:nvSpPr>
        <p:spPr>
          <a:xfrm>
            <a:off x="3274175" y="911200"/>
            <a:ext cx="2597400" cy="413700"/>
          </a:xfrm>
          <a:prstGeom prst="rect">
            <a:avLst/>
          </a:prstGeom>
        </p:spPr>
        <p:txBody>
          <a:bodyPr spcFirstLastPara="1" wrap="square" lIns="91425" tIns="91425" rIns="91425" bIns="91425" anchor="ctr" anchorCtr="0">
            <a:noAutofit/>
          </a:bodyPr>
          <a:lstStyle/>
          <a:p>
            <a:pPr marL="0" lvl="0" indent="0" algn="ctr" rtl="0">
              <a:lnSpc>
                <a:spcPct val="95000"/>
              </a:lnSpc>
              <a:spcBef>
                <a:spcPts val="0"/>
              </a:spcBef>
              <a:spcAft>
                <a:spcPts val="1200"/>
              </a:spcAft>
              <a:buSzPts val="935"/>
              <a:buNone/>
            </a:pPr>
            <a:r>
              <a:rPr lang="en" sz="1829" b="1">
                <a:solidFill>
                  <a:schemeClr val="dk1"/>
                </a:solidFill>
                <a:latin typeface="Bebas Neue"/>
                <a:ea typeface="Bebas Neue"/>
                <a:cs typeface="Bebas Neue"/>
                <a:sym typeface="Bebas Neue"/>
              </a:rPr>
              <a:t>Louvre &amp; Basketball</a:t>
            </a:r>
            <a:endParaRPr sz="1829" b="1">
              <a:solidFill>
                <a:schemeClr val="dk1"/>
              </a:solidFill>
              <a:latin typeface="Bebas Neue"/>
              <a:ea typeface="Bebas Neue"/>
              <a:cs typeface="Bebas Neue"/>
              <a:sym typeface="Bebas Neue"/>
            </a:endParaRPr>
          </a:p>
        </p:txBody>
      </p:sp>
      <p:sp>
        <p:nvSpPr>
          <p:cNvPr id="131" name="Google Shape;131;p20"/>
          <p:cNvSpPr txBox="1">
            <a:spLocks noGrp="1"/>
          </p:cNvSpPr>
          <p:nvPr>
            <p:ph type="body" idx="1"/>
          </p:nvPr>
        </p:nvSpPr>
        <p:spPr>
          <a:xfrm>
            <a:off x="6127975" y="911200"/>
            <a:ext cx="2597400" cy="413700"/>
          </a:xfrm>
          <a:prstGeom prst="rect">
            <a:avLst/>
          </a:prstGeom>
        </p:spPr>
        <p:txBody>
          <a:bodyPr spcFirstLastPara="1" wrap="square" lIns="91425" tIns="91425" rIns="91425" bIns="91425" anchor="ctr" anchorCtr="0">
            <a:noAutofit/>
          </a:bodyPr>
          <a:lstStyle/>
          <a:p>
            <a:pPr marL="0" lvl="0" indent="0" algn="ctr" rtl="0">
              <a:lnSpc>
                <a:spcPct val="95000"/>
              </a:lnSpc>
              <a:spcBef>
                <a:spcPts val="0"/>
              </a:spcBef>
              <a:spcAft>
                <a:spcPts val="1200"/>
              </a:spcAft>
              <a:buSzPts val="935"/>
              <a:buNone/>
            </a:pPr>
            <a:r>
              <a:rPr lang="en" sz="1829" b="1">
                <a:solidFill>
                  <a:schemeClr val="dk1"/>
                </a:solidFill>
                <a:latin typeface="Bebas Neue"/>
                <a:ea typeface="Bebas Neue"/>
                <a:cs typeface="Bebas Neue"/>
                <a:sym typeface="Bebas Neue"/>
              </a:rPr>
              <a:t>Arc de Triomphe</a:t>
            </a:r>
            <a:endParaRPr sz="1829" b="1">
              <a:solidFill>
                <a:schemeClr val="dk1"/>
              </a:solidFill>
              <a:latin typeface="Bebas Neue"/>
              <a:ea typeface="Bebas Neue"/>
              <a:cs typeface="Bebas Neue"/>
              <a:sym typeface="Bebas Neue"/>
            </a:endParaRPr>
          </a:p>
        </p:txBody>
      </p:sp>
      <p:pic>
        <p:nvPicPr>
          <p:cNvPr id="132" name="Google Shape;132;p20"/>
          <p:cNvPicPr preferRelativeResize="0"/>
          <p:nvPr/>
        </p:nvPicPr>
        <p:blipFill>
          <a:blip r:embed="rId3">
            <a:alphaModFix/>
          </a:blip>
          <a:stretch>
            <a:fillRect/>
          </a:stretch>
        </p:blipFill>
        <p:spPr>
          <a:xfrm>
            <a:off x="6127975" y="1636850"/>
            <a:ext cx="2597400" cy="3261425"/>
          </a:xfrm>
          <a:prstGeom prst="rect">
            <a:avLst/>
          </a:prstGeom>
          <a:noFill/>
          <a:ln w="38100" cap="flat" cmpd="sng">
            <a:solidFill>
              <a:srgbClr val="54CAE4"/>
            </a:solidFill>
            <a:prstDash val="solid"/>
            <a:round/>
            <a:headEnd type="none" w="sm" len="sm"/>
            <a:tailEnd type="none" w="sm" len="sm"/>
          </a:ln>
        </p:spPr>
      </p:pic>
      <p:pic>
        <p:nvPicPr>
          <p:cNvPr id="133" name="Google Shape;133;p20"/>
          <p:cNvPicPr preferRelativeResize="0"/>
          <p:nvPr/>
        </p:nvPicPr>
        <p:blipFill>
          <a:blip r:embed="rId4">
            <a:alphaModFix/>
          </a:blip>
          <a:stretch>
            <a:fillRect/>
          </a:stretch>
        </p:blipFill>
        <p:spPr>
          <a:xfrm>
            <a:off x="3170149" y="1636838"/>
            <a:ext cx="2805426" cy="3261431"/>
          </a:xfrm>
          <a:prstGeom prst="rect">
            <a:avLst/>
          </a:prstGeom>
          <a:noFill/>
          <a:ln w="38100" cap="flat" cmpd="sng">
            <a:solidFill>
              <a:srgbClr val="54CAE4"/>
            </a:solidFill>
            <a:prstDash val="solid"/>
            <a:round/>
            <a:headEnd type="none" w="sm" len="sm"/>
            <a:tailEnd type="none" w="sm" len="sm"/>
          </a:ln>
        </p:spPr>
      </p:pic>
      <p:sp>
        <p:nvSpPr>
          <p:cNvPr id="134" name="Google Shape;134;p20"/>
          <p:cNvSpPr txBox="1"/>
          <p:nvPr/>
        </p:nvSpPr>
        <p:spPr>
          <a:xfrm>
            <a:off x="1230963" y="1157200"/>
            <a:ext cx="735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54CAE4"/>
                </a:solidFill>
                <a:latin typeface="Caveat"/>
                <a:ea typeface="Caveat"/>
                <a:cs typeface="Caveat"/>
                <a:sym typeface="Caveat"/>
              </a:rPr>
              <a:t>Hoops</a:t>
            </a:r>
            <a:endParaRPr sz="1700" b="1">
              <a:solidFill>
                <a:srgbClr val="54CAE4"/>
              </a:solidFill>
              <a:latin typeface="Caveat"/>
              <a:ea typeface="Caveat"/>
              <a:cs typeface="Caveat"/>
              <a:sym typeface="Caveat"/>
            </a:endParaRPr>
          </a:p>
        </p:txBody>
      </p:sp>
      <p:sp>
        <p:nvSpPr>
          <p:cNvPr id="135" name="Google Shape;135;p20"/>
          <p:cNvSpPr txBox="1"/>
          <p:nvPr/>
        </p:nvSpPr>
        <p:spPr>
          <a:xfrm>
            <a:off x="7058725" y="1157200"/>
            <a:ext cx="889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54CAE4"/>
                </a:solidFill>
                <a:latin typeface="Caveat"/>
                <a:ea typeface="Caveat"/>
                <a:cs typeface="Caveat"/>
                <a:sym typeface="Caveat"/>
              </a:rPr>
              <a:t>Culture</a:t>
            </a:r>
            <a:endParaRPr sz="1700" b="1">
              <a:solidFill>
                <a:srgbClr val="54CAE4"/>
              </a:solidFill>
              <a:latin typeface="Caveat"/>
              <a:ea typeface="Caveat"/>
              <a:cs typeface="Caveat"/>
              <a:sym typeface="Caveat"/>
            </a:endParaRPr>
          </a:p>
        </p:txBody>
      </p:sp>
      <p:sp>
        <p:nvSpPr>
          <p:cNvPr id="136" name="Google Shape;136;p20"/>
          <p:cNvSpPr txBox="1"/>
          <p:nvPr/>
        </p:nvSpPr>
        <p:spPr>
          <a:xfrm>
            <a:off x="3749213" y="1157200"/>
            <a:ext cx="1647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rgbClr val="54CAE4"/>
                </a:solidFill>
                <a:latin typeface="Caveat"/>
                <a:ea typeface="Caveat"/>
                <a:cs typeface="Caveat"/>
                <a:sym typeface="Caveat"/>
              </a:rPr>
              <a:t>Fashion &amp; Music</a:t>
            </a:r>
            <a:endParaRPr sz="1700" b="1">
              <a:solidFill>
                <a:srgbClr val="54CAE4"/>
              </a:solidFill>
              <a:latin typeface="Caveat"/>
              <a:ea typeface="Caveat"/>
              <a:cs typeface="Caveat"/>
              <a:sym typeface="Caveat"/>
            </a:endParaRPr>
          </a:p>
        </p:txBody>
      </p:sp>
      <p:pic>
        <p:nvPicPr>
          <p:cNvPr id="137" name="Google Shape;137;p20"/>
          <p:cNvPicPr preferRelativeResize="0"/>
          <p:nvPr/>
        </p:nvPicPr>
        <p:blipFill>
          <a:blip r:embed="rId5">
            <a:alphaModFix/>
          </a:blip>
          <a:stretch>
            <a:fillRect/>
          </a:stretch>
        </p:blipFill>
        <p:spPr>
          <a:xfrm>
            <a:off x="196200" y="1636850"/>
            <a:ext cx="2777112" cy="3261426"/>
          </a:xfrm>
          <a:prstGeom prst="rect">
            <a:avLst/>
          </a:prstGeom>
          <a:noFill/>
          <a:ln w="38100" cap="flat" cmpd="sng">
            <a:solidFill>
              <a:srgbClr val="54CAE4"/>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p:nvPr/>
        </p:nvSpPr>
        <p:spPr>
          <a:xfrm>
            <a:off x="7844050" y="3549950"/>
            <a:ext cx="1164000" cy="1164000"/>
          </a:xfrm>
          <a:prstGeom prst="rect">
            <a:avLst/>
          </a:prstGeom>
          <a:solidFill>
            <a:srgbClr val="CE1141"/>
          </a:solidFill>
          <a:ln w="28575" cap="flat" cmpd="sng">
            <a:solidFill>
              <a:srgbClr val="54CA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E1141"/>
              </a:solidFill>
            </a:endParaRPr>
          </a:p>
        </p:txBody>
      </p:sp>
      <p:sp>
        <p:nvSpPr>
          <p:cNvPr id="143" name="Google Shape;143;p21"/>
          <p:cNvSpPr/>
          <p:nvPr/>
        </p:nvSpPr>
        <p:spPr>
          <a:xfrm>
            <a:off x="4592975" y="1321275"/>
            <a:ext cx="1164000" cy="1164000"/>
          </a:xfrm>
          <a:prstGeom prst="rect">
            <a:avLst/>
          </a:prstGeom>
          <a:solidFill>
            <a:srgbClr val="CE1141"/>
          </a:solidFill>
          <a:ln w="28575" cap="flat" cmpd="sng">
            <a:solidFill>
              <a:srgbClr val="54CA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E1141"/>
              </a:solidFill>
            </a:endParaRPr>
          </a:p>
        </p:txBody>
      </p:sp>
      <p:sp>
        <p:nvSpPr>
          <p:cNvPr id="144" name="Google Shape;144;p21"/>
          <p:cNvSpPr txBox="1">
            <a:spLocks noGrp="1"/>
          </p:cNvSpPr>
          <p:nvPr>
            <p:ph type="title"/>
          </p:nvPr>
        </p:nvSpPr>
        <p:spPr>
          <a:xfrm>
            <a:off x="311700" y="2164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25255"/>
              <a:buFont typeface="Arial"/>
              <a:buNone/>
            </a:pPr>
            <a:r>
              <a:rPr lang="en" sz="4355">
                <a:solidFill>
                  <a:srgbClr val="CE1141"/>
                </a:solidFill>
                <a:highlight>
                  <a:schemeClr val="lt1"/>
                </a:highlight>
                <a:latin typeface="Bebas Neue"/>
                <a:ea typeface="Bebas Neue"/>
                <a:cs typeface="Bebas Neue"/>
                <a:sym typeface="Bebas Neue"/>
              </a:rPr>
              <a:t>Pigalle x NIKE Court</a:t>
            </a:r>
            <a:r>
              <a:rPr lang="en">
                <a:solidFill>
                  <a:srgbClr val="CE1141"/>
                </a:solidFill>
                <a:highlight>
                  <a:schemeClr val="lt1"/>
                </a:highlight>
                <a:latin typeface="Bebas Neue"/>
                <a:ea typeface="Bebas Neue"/>
                <a:cs typeface="Bebas Neue"/>
                <a:sym typeface="Bebas Neue"/>
              </a:rPr>
              <a:t>:</a:t>
            </a:r>
            <a:r>
              <a:rPr lang="en">
                <a:highlight>
                  <a:schemeClr val="lt1"/>
                </a:highlight>
                <a:latin typeface="Trebuchet MS"/>
                <a:ea typeface="Trebuchet MS"/>
                <a:cs typeface="Trebuchet MS"/>
                <a:sym typeface="Trebuchet MS"/>
              </a:rPr>
              <a:t> </a:t>
            </a:r>
            <a:r>
              <a:rPr lang="en" b="1" i="1">
                <a:highlight>
                  <a:schemeClr val="lt1"/>
                </a:highlight>
                <a:latin typeface="Trebuchet MS"/>
                <a:ea typeface="Trebuchet MS"/>
                <a:cs typeface="Trebuchet MS"/>
                <a:sym typeface="Trebuchet MS"/>
              </a:rPr>
              <a:t>What is it?</a:t>
            </a:r>
            <a:endParaRPr b="1" i="1">
              <a:highlight>
                <a:schemeClr val="lt1"/>
              </a:highlight>
              <a:latin typeface="Trebuchet MS"/>
              <a:ea typeface="Trebuchet MS"/>
              <a:cs typeface="Trebuchet MS"/>
              <a:sym typeface="Trebuchet MS"/>
            </a:endParaRPr>
          </a:p>
          <a:p>
            <a:pPr marL="0" lvl="0" indent="0" algn="l" rtl="0">
              <a:spcBef>
                <a:spcPts val="0"/>
              </a:spcBef>
              <a:spcAft>
                <a:spcPts val="0"/>
              </a:spcAft>
              <a:buNone/>
            </a:pPr>
            <a:endParaRPr/>
          </a:p>
        </p:txBody>
      </p:sp>
      <p:pic>
        <p:nvPicPr>
          <p:cNvPr id="145" name="Google Shape;145;p21"/>
          <p:cNvPicPr preferRelativeResize="0"/>
          <p:nvPr/>
        </p:nvPicPr>
        <p:blipFill>
          <a:blip r:embed="rId3">
            <a:alphaModFix/>
          </a:blip>
          <a:stretch>
            <a:fillRect/>
          </a:stretch>
        </p:blipFill>
        <p:spPr>
          <a:xfrm>
            <a:off x="4736175" y="1478550"/>
            <a:ext cx="4096125" cy="3072100"/>
          </a:xfrm>
          <a:prstGeom prst="rect">
            <a:avLst/>
          </a:prstGeom>
          <a:noFill/>
          <a:ln>
            <a:noFill/>
          </a:ln>
        </p:spPr>
      </p:pic>
      <p:sp>
        <p:nvSpPr>
          <p:cNvPr id="146" name="Google Shape;146;p21"/>
          <p:cNvSpPr txBox="1"/>
          <p:nvPr/>
        </p:nvSpPr>
        <p:spPr>
          <a:xfrm>
            <a:off x="550525" y="1415650"/>
            <a:ext cx="3696300" cy="2678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Trebuchet MS"/>
              <a:buChar char="●"/>
            </a:pPr>
            <a:r>
              <a:rPr lang="en" sz="1800" b="1">
                <a:latin typeface="Trebuchet MS"/>
                <a:ea typeface="Trebuchet MS"/>
                <a:cs typeface="Trebuchet MS"/>
                <a:sym typeface="Trebuchet MS"/>
              </a:rPr>
              <a:t>The Pigalle basketball court was built with the support of Nike and fashion label Pigalle in 2009</a:t>
            </a:r>
            <a:endParaRPr sz="1800" b="1">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 sz="1800" b="1">
                <a:latin typeface="Trebuchet MS"/>
                <a:ea typeface="Trebuchet MS"/>
                <a:cs typeface="Trebuchet MS"/>
                <a:sym typeface="Trebuchet MS"/>
              </a:rPr>
              <a:t>Pigalle, </a:t>
            </a:r>
            <a:r>
              <a:rPr lang="en" sz="1800" b="1">
                <a:solidFill>
                  <a:schemeClr val="dk1"/>
                </a:solidFill>
                <a:latin typeface="Trebuchet MS"/>
                <a:ea typeface="Trebuchet MS"/>
                <a:cs typeface="Trebuchet MS"/>
                <a:sym typeface="Trebuchet MS"/>
              </a:rPr>
              <a:t>a Parisian streetwear label,</a:t>
            </a:r>
            <a:r>
              <a:rPr lang="en" sz="1800" b="1">
                <a:latin typeface="Trebuchet MS"/>
                <a:ea typeface="Trebuchet MS"/>
                <a:cs typeface="Trebuchet MS"/>
                <a:sym typeface="Trebuchet MS"/>
              </a:rPr>
              <a:t> is founded by Stephane Ashpool</a:t>
            </a:r>
            <a:endParaRPr sz="1800" b="1">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 sz="1800" b="1">
                <a:latin typeface="Trebuchet MS"/>
                <a:ea typeface="Trebuchet MS"/>
                <a:cs typeface="Trebuchet MS"/>
                <a:sym typeface="Trebuchet MS"/>
              </a:rPr>
              <a:t>The style is influenced by basketball and sports attire </a:t>
            </a:r>
            <a:endParaRPr sz="1800" b="1">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1850</Words>
  <Application>Microsoft Office PowerPoint</Application>
  <PresentationFormat>On-screen Show (16:9)</PresentationFormat>
  <Paragraphs>256</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Trebuchet MS</vt:lpstr>
      <vt:lpstr>Caveat</vt:lpstr>
      <vt:lpstr>Arial</vt:lpstr>
      <vt:lpstr>Bebas Neue</vt:lpstr>
      <vt:lpstr>Roboto Black</vt:lpstr>
      <vt:lpstr>Times New Roman</vt:lpstr>
      <vt:lpstr>Simple Light</vt:lpstr>
      <vt:lpstr>PowerPoint Presentation</vt:lpstr>
      <vt:lpstr>Agenda</vt:lpstr>
      <vt:lpstr>History and Opportunity</vt:lpstr>
      <vt:lpstr>Consumer PROFILES</vt:lpstr>
      <vt:lpstr>PowerPoint Presentation</vt:lpstr>
      <vt:lpstr>PowerPoint Presentation</vt:lpstr>
      <vt:lpstr>PowerPoint Presentation</vt:lpstr>
      <vt:lpstr>#AllezLesBulls  Campaign </vt:lpstr>
      <vt:lpstr>Pigalle x NIKE Court: What is it? </vt:lpstr>
      <vt:lpstr>Why  Pigalle x NIKE Court</vt:lpstr>
      <vt:lpstr>Pigalle X NIKE EVENT DETAILS</vt:lpstr>
      <vt:lpstr>PIGALLE X NIKE  Appearances and Partners</vt:lpstr>
      <vt:lpstr>Why  Louvre and Basketball </vt:lpstr>
      <vt:lpstr>Louvre and Basketball Event Details</vt:lpstr>
      <vt:lpstr>Louvre and Basketball Appearances and Partners</vt:lpstr>
      <vt:lpstr>Why Arc de Triomphe</vt:lpstr>
      <vt:lpstr>Arc de Triomphe: THE WORLD’S LARGEST TROPHY CASE</vt:lpstr>
      <vt:lpstr>Strategic Sponsorships: Why?</vt:lpstr>
      <vt:lpstr>Culture and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BRINGING PARIS TO CHICAGO</vt:lpstr>
      <vt:lpstr>Measuring Success</vt:lpstr>
      <vt:lpstr>Conclusion: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Kyra Kroll</dc:creator>
  <cp:lastModifiedBy>Kyra Kroll</cp:lastModifiedBy>
  <cp:revision>1</cp:revision>
  <dcterms:modified xsi:type="dcterms:W3CDTF">2022-08-26T04:18:34Z</dcterms:modified>
</cp:coreProperties>
</file>