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Open Sans" panose="020B0606030504020204" pitchFamily="34" charset="0"/>
      <p:regular r:id="rId22"/>
      <p:bold r:id="rId23"/>
      <p:italic r:id="rId24"/>
      <p:boldItalic r:id="rId25"/>
    </p:embeddedFont>
    <p:embeddedFont>
      <p:font typeface="PT Sans Narrow" panose="020B0506020203020204" pitchFamily="34" charset="0"/>
      <p:regular r:id="rId26"/>
      <p:bold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 Kroll" userId="1ca39997078b1e1c" providerId="LiveId" clId="{F0E4E667-974F-4D82-AA81-EF7BE8AFD1BC}"/>
    <pc:docChg chg="custSel modSld">
      <pc:chgData name="Kyra Kroll" userId="1ca39997078b1e1c" providerId="LiveId" clId="{F0E4E667-974F-4D82-AA81-EF7BE8AFD1BC}" dt="2022-09-17T03:09:47.781" v="175" actId="14100"/>
      <pc:docMkLst>
        <pc:docMk/>
      </pc:docMkLst>
      <pc:sldChg chg="modSp mod">
        <pc:chgData name="Kyra Kroll" userId="1ca39997078b1e1c" providerId="LiveId" clId="{F0E4E667-974F-4D82-AA81-EF7BE8AFD1BC}" dt="2022-09-17T03:06:47.915" v="156" actId="20577"/>
        <pc:sldMkLst>
          <pc:docMk/>
          <pc:sldMk cId="0" sldId="260"/>
        </pc:sldMkLst>
        <pc:spChg chg="mod">
          <ac:chgData name="Kyra Kroll" userId="1ca39997078b1e1c" providerId="LiveId" clId="{F0E4E667-974F-4D82-AA81-EF7BE8AFD1BC}" dt="2022-09-17T03:05:52.297" v="137" actId="207"/>
          <ac:spMkLst>
            <pc:docMk/>
            <pc:sldMk cId="0" sldId="260"/>
            <ac:spMk id="95" creationId="{00000000-0000-0000-0000-000000000000}"/>
          </ac:spMkLst>
        </pc:spChg>
        <pc:spChg chg="mod">
          <ac:chgData name="Kyra Kroll" userId="1ca39997078b1e1c" providerId="LiveId" clId="{F0E4E667-974F-4D82-AA81-EF7BE8AFD1BC}" dt="2022-09-17T03:05:56.104" v="138" actId="207"/>
          <ac:spMkLst>
            <pc:docMk/>
            <pc:sldMk cId="0" sldId="260"/>
            <ac:spMk id="101" creationId="{00000000-0000-0000-0000-000000000000}"/>
          </ac:spMkLst>
        </pc:spChg>
        <pc:spChg chg="mod">
          <ac:chgData name="Kyra Kroll" userId="1ca39997078b1e1c" providerId="LiveId" clId="{F0E4E667-974F-4D82-AA81-EF7BE8AFD1BC}" dt="2022-09-17T03:06:16.213" v="141" actId="207"/>
          <ac:spMkLst>
            <pc:docMk/>
            <pc:sldMk cId="0" sldId="260"/>
            <ac:spMk id="107" creationId="{00000000-0000-0000-0000-000000000000}"/>
          </ac:spMkLst>
        </pc:spChg>
        <pc:spChg chg="mod">
          <ac:chgData name="Kyra Kroll" userId="1ca39997078b1e1c" providerId="LiveId" clId="{F0E4E667-974F-4D82-AA81-EF7BE8AFD1BC}" dt="2022-09-17T03:06:21.622" v="142" actId="207"/>
          <ac:spMkLst>
            <pc:docMk/>
            <pc:sldMk cId="0" sldId="260"/>
            <ac:spMk id="113" creationId="{00000000-0000-0000-0000-000000000000}"/>
          </ac:spMkLst>
        </pc:spChg>
        <pc:spChg chg="mod">
          <ac:chgData name="Kyra Kroll" userId="1ca39997078b1e1c" providerId="LiveId" clId="{F0E4E667-974F-4D82-AA81-EF7BE8AFD1BC}" dt="2022-09-17T03:05:39.111" v="136" actId="207"/>
          <ac:spMkLst>
            <pc:docMk/>
            <pc:sldMk cId="0" sldId="260"/>
            <ac:spMk id="119" creationId="{00000000-0000-0000-0000-000000000000}"/>
          </ac:spMkLst>
        </pc:spChg>
        <pc:spChg chg="mod">
          <ac:chgData name="Kyra Kroll" userId="1ca39997078b1e1c" providerId="LiveId" clId="{F0E4E667-974F-4D82-AA81-EF7BE8AFD1BC}" dt="2022-09-17T03:06:00.291" v="139" actId="207"/>
          <ac:spMkLst>
            <pc:docMk/>
            <pc:sldMk cId="0" sldId="260"/>
            <ac:spMk id="120" creationId="{00000000-0000-0000-0000-000000000000}"/>
          </ac:spMkLst>
        </pc:spChg>
        <pc:spChg chg="mod">
          <ac:chgData name="Kyra Kroll" userId="1ca39997078b1e1c" providerId="LiveId" clId="{F0E4E667-974F-4D82-AA81-EF7BE8AFD1BC}" dt="2022-09-17T03:06:47.915" v="156" actId="20577"/>
          <ac:spMkLst>
            <pc:docMk/>
            <pc:sldMk cId="0" sldId="260"/>
            <ac:spMk id="121" creationId="{00000000-0000-0000-0000-000000000000}"/>
          </ac:spMkLst>
        </pc:spChg>
        <pc:spChg chg="mod">
          <ac:chgData name="Kyra Kroll" userId="1ca39997078b1e1c" providerId="LiveId" clId="{F0E4E667-974F-4D82-AA81-EF7BE8AFD1BC}" dt="2022-09-17T03:06:29.320" v="143" actId="207"/>
          <ac:spMkLst>
            <pc:docMk/>
            <pc:sldMk cId="0" sldId="260"/>
            <ac:spMk id="122" creationId="{00000000-0000-0000-0000-000000000000}"/>
          </ac:spMkLst>
        </pc:spChg>
      </pc:sldChg>
      <pc:sldChg chg="modSp mod">
        <pc:chgData name="Kyra Kroll" userId="1ca39997078b1e1c" providerId="LiveId" clId="{F0E4E667-974F-4D82-AA81-EF7BE8AFD1BC}" dt="2022-09-17T03:07:32.980" v="169" actId="1038"/>
        <pc:sldMkLst>
          <pc:docMk/>
          <pc:sldMk cId="0" sldId="267"/>
        </pc:sldMkLst>
        <pc:spChg chg="mod">
          <ac:chgData name="Kyra Kroll" userId="1ca39997078b1e1c" providerId="LiveId" clId="{F0E4E667-974F-4D82-AA81-EF7BE8AFD1BC}" dt="2022-09-17T03:03:27.914" v="0" actId="14100"/>
          <ac:spMkLst>
            <pc:docMk/>
            <pc:sldMk cId="0" sldId="267"/>
            <ac:spMk id="186" creationId="{00000000-0000-0000-0000-000000000000}"/>
          </ac:spMkLst>
        </pc:spChg>
        <pc:picChg chg="mod">
          <ac:chgData name="Kyra Kroll" userId="1ca39997078b1e1c" providerId="LiveId" clId="{F0E4E667-974F-4D82-AA81-EF7BE8AFD1BC}" dt="2022-09-17T03:07:32.980" v="169" actId="1038"/>
          <ac:picMkLst>
            <pc:docMk/>
            <pc:sldMk cId="0" sldId="267"/>
            <ac:picMk id="182" creationId="{00000000-0000-0000-0000-000000000000}"/>
          </ac:picMkLst>
        </pc:picChg>
      </pc:sldChg>
      <pc:sldChg chg="addSp delSp modSp mod delAnim modAnim">
        <pc:chgData name="Kyra Kroll" userId="1ca39997078b1e1c" providerId="LiveId" clId="{F0E4E667-974F-4D82-AA81-EF7BE8AFD1BC}" dt="2022-09-17T03:09:47.781" v="175" actId="14100"/>
        <pc:sldMkLst>
          <pc:docMk/>
          <pc:sldMk cId="0" sldId="269"/>
        </pc:sldMkLst>
        <pc:spChg chg="mod">
          <ac:chgData name="Kyra Kroll" userId="1ca39997078b1e1c" providerId="LiveId" clId="{F0E4E667-974F-4D82-AA81-EF7BE8AFD1BC}" dt="2022-09-17T03:03:55.626" v="36" actId="20577"/>
          <ac:spMkLst>
            <pc:docMk/>
            <pc:sldMk cId="0" sldId="269"/>
            <ac:spMk id="198" creationId="{00000000-0000-0000-0000-000000000000}"/>
          </ac:spMkLst>
        </pc:spChg>
        <pc:spChg chg="mod">
          <ac:chgData name="Kyra Kroll" userId="1ca39997078b1e1c" providerId="LiveId" clId="{F0E4E667-974F-4D82-AA81-EF7BE8AFD1BC}" dt="2022-09-17T03:04:01.015" v="37" actId="14100"/>
          <ac:spMkLst>
            <pc:docMk/>
            <pc:sldMk cId="0" sldId="269"/>
            <ac:spMk id="200" creationId="{00000000-0000-0000-0000-000000000000}"/>
          </ac:spMkLst>
        </pc:spChg>
        <pc:picChg chg="add mod">
          <ac:chgData name="Kyra Kroll" userId="1ca39997078b1e1c" providerId="LiveId" clId="{F0E4E667-974F-4D82-AA81-EF7BE8AFD1BC}" dt="2022-09-17T03:09:47.781" v="175" actId="14100"/>
          <ac:picMkLst>
            <pc:docMk/>
            <pc:sldMk cId="0" sldId="269"/>
            <ac:picMk id="2" creationId="{46014D00-2B8E-CDC1-A103-2946CC89FEC1}"/>
          </ac:picMkLst>
        </pc:picChg>
        <pc:picChg chg="del">
          <ac:chgData name="Kyra Kroll" userId="1ca39997078b1e1c" providerId="LiveId" clId="{F0E4E667-974F-4D82-AA81-EF7BE8AFD1BC}" dt="2022-09-17T03:08:24.785" v="170" actId="478"/>
          <ac:picMkLst>
            <pc:docMk/>
            <pc:sldMk cId="0" sldId="269"/>
            <ac:picMk id="19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inkwithgoogle.com/marketing-strategies/search/business-casual-fashion-trend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withgoogle.com/marketing-strategies/search/business-casual-fashion-trend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inkwithgoogle.com/consumer-insights/consumer-trends/shopping-trends-and-behavior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blog.hootsuite.com/facebook-demographic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inkwithgoogle.com/consumer-insights/consumer-trends/shopping-trends-and-behavio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inkwithgoogle.com/consumer-insights/consumer-trends/shopping-trends-and-behavio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inkwithgoogle.com/consumer-insights/consumer-trends/shopping-trends-and-behavio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ithemes.com/blog/tutorials/how-to-use-the-recently-viewed-products-to-increase-sales-on-your-woocommerce-sto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ithemes.com/blog/tutorials/how-to-use-the-recently-viewed-products-to-increase-sales-on-your-woocommerce-sto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ithemes.com/blog/tutorials/how-to-use-the-recently-viewed-products-to-increase-sales-on-your-woocommerce-stor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inkwithgoogle.com/marketing-strategies/search/business-casual-fashion-trend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inkwithgoogle.com/marketing-strategies/search/business-casual-fashion-trend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46f7825b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46f7825b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https://www.thinkwithgoogle.com/marketing-strategies/search/business-casual-fashion-trends/</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5374afcfe0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5374afcfe0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https://www.thinkwithgoogle.com/marketing-strategies/search/business-casual-fashion-trends/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5374afcfe0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5374afcfe0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546f7825b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546f7825b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https://www.thinkwithgoogle.com/consumer-insights/consumer-trends/shopping-trends-and-behaviors/</a:t>
            </a:r>
            <a:endParaRPr/>
          </a:p>
          <a:p>
            <a:pPr marL="0" lvl="0" indent="0" algn="l" rtl="0">
              <a:spcBef>
                <a:spcPts val="0"/>
              </a:spcBef>
              <a:spcAft>
                <a:spcPts val="0"/>
              </a:spcAft>
              <a:buNone/>
            </a:pPr>
            <a:r>
              <a:rPr lang="en" u="sng">
                <a:solidFill>
                  <a:schemeClr val="hlink"/>
                </a:solidFill>
                <a:hlinkClick r:id="rId4"/>
              </a:rPr>
              <a:t>https://blog.hootsuite.com/facebook-demographics/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46f7825b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46f7825b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https://www.thinkwithgoogle.com/consumer-insights/consumer-trends/shopping-trends-and-behaviors/</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53fbb6a6a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53fbb6a6a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https://www.thinkwithgoogle.com/consumer-insights/consumer-trends/shopping-trends-and-behaviors/</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5039568a1_3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55039568a1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https://www.thinkwithgoogle.com/consumer-insights/consumer-trends/shopping-trends-and-behaviors/</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55129f2d6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55129f2d6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https://yithemes.com/blog/tutorials/how-to-use-the-recently-viewed-products-to-increase-sales-on-your-woocommerce-store/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5129f2d6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55129f2d6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https://yithemes.com/blog/tutorials/how-to-use-the-recently-viewed-products-to-increase-sales-on-your-woocommerce-store/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5129f2d6d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5129f2d6d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https://yithemes.com/blog/tutorials/how-to-use-the-recently-viewed-products-to-increase-sales-on-your-woocommerce-store/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374afcfe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5374afcf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5374afcfe0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5374afcfe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5374afcfe0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5374afcfe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5374afcfe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5374afcfe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5374afcfe0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5374afcfe0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46f7825b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46f7825b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374afcfe0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5374afcfe0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https://www.thinkwithgoogle.com/marketing-strategies/search/business-casual-fashion-trends/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546f7825b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546f7825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https://www.thinkwithgoogle.com/marketing-strategies/search/business-casual-fashion-trends/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Case Presentation - Payless</a:t>
            </a:r>
            <a:endParaRPr/>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fontScale="62500" lnSpcReduction="10000"/>
          </a:bodyPr>
          <a:lstStyle/>
          <a:p>
            <a:pPr marL="0" lvl="0" indent="0" algn="ctr" rtl="0">
              <a:spcBef>
                <a:spcPts val="0"/>
              </a:spcBef>
              <a:spcAft>
                <a:spcPts val="0"/>
              </a:spcAft>
              <a:buNone/>
            </a:pPr>
            <a:r>
              <a:rPr lang="en"/>
              <a:t>Group 10</a:t>
            </a:r>
            <a:endParaRPr/>
          </a:p>
          <a:p>
            <a:pPr marL="0" lvl="0" indent="0" algn="ctr" rtl="0">
              <a:spcBef>
                <a:spcPts val="0"/>
              </a:spcBef>
              <a:spcAft>
                <a:spcPts val="0"/>
              </a:spcAft>
              <a:buNone/>
            </a:pPr>
            <a:endParaRPr/>
          </a:p>
          <a:p>
            <a:pPr marL="0" lvl="0" indent="0" algn="ctr" rtl="0">
              <a:spcBef>
                <a:spcPts val="0"/>
              </a:spcBef>
              <a:spcAft>
                <a:spcPts val="0"/>
              </a:spcAft>
              <a:buNone/>
            </a:pPr>
            <a:r>
              <a:rPr lang="en" sz="2097"/>
              <a:t>Anita Safari, Kyra Kroll, Yoselyn Porcayo, Joshua Muller</a:t>
            </a:r>
            <a:endParaRPr sz="2097"/>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311700" y="140225"/>
            <a:ext cx="54225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Google Search Product Linked to the Payless Website</a:t>
            </a:r>
            <a:endParaRPr/>
          </a:p>
        </p:txBody>
      </p:sp>
      <p:sp>
        <p:nvSpPr>
          <p:cNvPr id="164" name="Google Shape;164;p22"/>
          <p:cNvSpPr txBox="1">
            <a:spLocks noGrp="1"/>
          </p:cNvSpPr>
          <p:nvPr>
            <p:ph type="body" idx="1"/>
          </p:nvPr>
        </p:nvSpPr>
        <p:spPr>
          <a:xfrm>
            <a:off x="311700" y="1266325"/>
            <a:ext cx="5276100" cy="33027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b="1"/>
              <a:t>WHAT?</a:t>
            </a:r>
            <a:endParaRPr b="1"/>
          </a:p>
          <a:p>
            <a:pPr marL="457200" lvl="0" indent="-317182" algn="l" rtl="0">
              <a:spcBef>
                <a:spcPts val="1200"/>
              </a:spcBef>
              <a:spcAft>
                <a:spcPts val="0"/>
              </a:spcAft>
              <a:buSzPct val="100000"/>
              <a:buChar char="●"/>
            </a:pPr>
            <a:r>
              <a:rPr lang="en" b="1"/>
              <a:t>“Clearance” top left</a:t>
            </a:r>
            <a:endParaRPr b="1"/>
          </a:p>
          <a:p>
            <a:pPr marL="914400" lvl="1" indent="-297497" algn="l" rtl="0">
              <a:spcBef>
                <a:spcPts val="0"/>
              </a:spcBef>
              <a:spcAft>
                <a:spcPts val="0"/>
              </a:spcAft>
              <a:buSzPct val="100000"/>
              <a:buChar char="○"/>
            </a:pPr>
            <a:r>
              <a:rPr lang="en" b="1"/>
              <a:t>Makes it clear there is a sale on the item</a:t>
            </a:r>
            <a:endParaRPr b="1"/>
          </a:p>
          <a:p>
            <a:pPr marL="457200" lvl="0" indent="-317182" algn="l" rtl="0">
              <a:spcBef>
                <a:spcPts val="0"/>
              </a:spcBef>
              <a:spcAft>
                <a:spcPts val="0"/>
              </a:spcAft>
              <a:buSzPct val="100000"/>
              <a:buChar char="●"/>
            </a:pPr>
            <a:r>
              <a:rPr lang="en" b="1"/>
              <a:t>Google search (all) </a:t>
            </a:r>
            <a:endParaRPr b="1"/>
          </a:p>
          <a:p>
            <a:pPr marL="914400" lvl="1" indent="-297497" algn="l" rtl="0">
              <a:spcBef>
                <a:spcPts val="0"/>
              </a:spcBef>
              <a:spcAft>
                <a:spcPts val="0"/>
              </a:spcAft>
              <a:buSzPct val="100000"/>
              <a:buChar char="○"/>
            </a:pPr>
            <a:r>
              <a:rPr lang="en" b="1"/>
              <a:t>Product image of “Dexflex Comfort Womens Claire Scrunch Flat”</a:t>
            </a:r>
            <a:endParaRPr b="1"/>
          </a:p>
          <a:p>
            <a:pPr marL="1371600" lvl="2" indent="-297497" algn="l" rtl="0">
              <a:spcBef>
                <a:spcPts val="0"/>
              </a:spcBef>
              <a:spcAft>
                <a:spcPts val="0"/>
              </a:spcAft>
              <a:buSzPct val="100000"/>
              <a:buChar char="■"/>
            </a:pPr>
            <a:r>
              <a:rPr lang="en" b="1"/>
              <a:t>Keyword: Comfort</a:t>
            </a:r>
            <a:endParaRPr b="1"/>
          </a:p>
          <a:p>
            <a:pPr marL="1371600" lvl="2" indent="-297497" algn="l" rtl="0">
              <a:spcBef>
                <a:spcPts val="0"/>
              </a:spcBef>
              <a:spcAft>
                <a:spcPts val="0"/>
              </a:spcAft>
              <a:buSzPct val="100000"/>
              <a:buChar char="■"/>
            </a:pPr>
            <a:r>
              <a:rPr lang="en" b="1"/>
              <a:t>If you show an example of what consumers are searching for, they are more likely to buy it</a:t>
            </a:r>
            <a:endParaRPr b="1"/>
          </a:p>
          <a:p>
            <a:pPr marL="457200" lvl="0" indent="-317182" algn="l" rtl="0">
              <a:spcBef>
                <a:spcPts val="0"/>
              </a:spcBef>
              <a:spcAft>
                <a:spcPts val="0"/>
              </a:spcAft>
              <a:buSzPct val="100000"/>
              <a:buChar char="●"/>
            </a:pPr>
            <a:r>
              <a:rPr lang="en" b="1"/>
              <a:t>Show the price discount (cross out original price)</a:t>
            </a:r>
            <a:endParaRPr b="1"/>
          </a:p>
          <a:p>
            <a:pPr marL="914400" lvl="1" indent="-297497" algn="l" rtl="0">
              <a:spcBef>
                <a:spcPts val="0"/>
              </a:spcBef>
              <a:spcAft>
                <a:spcPts val="0"/>
              </a:spcAft>
              <a:buSzPct val="100000"/>
              <a:buChar char="○"/>
            </a:pPr>
            <a:r>
              <a:rPr lang="en" b="1"/>
              <a:t>Emphasizes that the consumer is getting a good deal on the product (higher quality, lower price)</a:t>
            </a:r>
            <a:endParaRPr b="1"/>
          </a:p>
          <a:p>
            <a:pPr marL="457200" lvl="0" indent="-317182" algn="l" rtl="0">
              <a:spcBef>
                <a:spcPts val="0"/>
              </a:spcBef>
              <a:spcAft>
                <a:spcPts val="0"/>
              </a:spcAft>
              <a:buSzPct val="100000"/>
              <a:buChar char="●"/>
            </a:pPr>
            <a:r>
              <a:rPr lang="en" b="1"/>
              <a:t>“Free delivery”</a:t>
            </a:r>
            <a:endParaRPr b="1"/>
          </a:p>
          <a:p>
            <a:pPr marL="914400" lvl="1" indent="-297497" algn="l" rtl="0">
              <a:spcBef>
                <a:spcPts val="0"/>
              </a:spcBef>
              <a:spcAft>
                <a:spcPts val="0"/>
              </a:spcAft>
              <a:buSzPct val="100000"/>
              <a:buChar char="○"/>
            </a:pPr>
            <a:r>
              <a:rPr lang="en" b="1"/>
              <a:t>Entice the consumer to make an online purchase</a:t>
            </a:r>
            <a:endParaRPr b="1"/>
          </a:p>
          <a:p>
            <a:pPr marL="0" lvl="0" indent="0" algn="l" rtl="0">
              <a:spcBef>
                <a:spcPts val="1200"/>
              </a:spcBef>
              <a:spcAft>
                <a:spcPts val="1200"/>
              </a:spcAft>
              <a:buNone/>
            </a:pPr>
            <a:endParaRPr b="1"/>
          </a:p>
        </p:txBody>
      </p:sp>
      <p:pic>
        <p:nvPicPr>
          <p:cNvPr id="165" name="Google Shape;165;p22"/>
          <p:cNvPicPr preferRelativeResize="0"/>
          <p:nvPr/>
        </p:nvPicPr>
        <p:blipFill>
          <a:blip r:embed="rId3">
            <a:alphaModFix/>
          </a:blip>
          <a:stretch>
            <a:fillRect/>
          </a:stretch>
        </p:blipFill>
        <p:spPr>
          <a:xfrm>
            <a:off x="6115250" y="229238"/>
            <a:ext cx="2476375" cy="4685025"/>
          </a:xfrm>
          <a:prstGeom prst="rect">
            <a:avLst/>
          </a:prstGeom>
          <a:noFill/>
          <a:ln>
            <a:noFill/>
          </a:ln>
        </p:spPr>
      </p:pic>
      <p:pic>
        <p:nvPicPr>
          <p:cNvPr id="166" name="Google Shape;166;p22"/>
          <p:cNvPicPr preferRelativeResize="0"/>
          <p:nvPr/>
        </p:nvPicPr>
        <p:blipFill>
          <a:blip r:embed="rId4">
            <a:alphaModFix/>
          </a:blip>
          <a:stretch>
            <a:fillRect/>
          </a:stretch>
        </p:blipFill>
        <p:spPr>
          <a:xfrm>
            <a:off x="4266750" y="1310825"/>
            <a:ext cx="1157475" cy="646050"/>
          </a:xfrm>
          <a:prstGeom prst="rect">
            <a:avLst/>
          </a:prstGeom>
          <a:noFill/>
          <a:ln>
            <a:noFill/>
          </a:ln>
        </p:spPr>
      </p:pic>
      <p:sp>
        <p:nvSpPr>
          <p:cNvPr id="167" name="Google Shape;167;p22"/>
          <p:cNvSpPr txBox="1"/>
          <p:nvPr/>
        </p:nvSpPr>
        <p:spPr>
          <a:xfrm rot="-1461560">
            <a:off x="506258" y="4205015"/>
            <a:ext cx="1613982"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1"/>
                </a:solidFill>
                <a:highlight>
                  <a:schemeClr val="dk1"/>
                </a:highlight>
                <a:latin typeface="Open Sans"/>
                <a:ea typeface="Open Sans"/>
                <a:cs typeface="Open Sans"/>
                <a:sym typeface="Open Sans"/>
              </a:rPr>
              <a:t>ATTRACT</a:t>
            </a:r>
            <a:endParaRPr sz="2400" b="1">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311700" y="140225"/>
            <a:ext cx="54225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Google Search Product Linked to the Payless Website</a:t>
            </a:r>
            <a:endParaRPr/>
          </a:p>
        </p:txBody>
      </p:sp>
      <p:sp>
        <p:nvSpPr>
          <p:cNvPr id="173" name="Google Shape;173;p23"/>
          <p:cNvSpPr txBox="1">
            <a:spLocks noGrp="1"/>
          </p:cNvSpPr>
          <p:nvPr>
            <p:ph type="body" idx="1"/>
          </p:nvPr>
        </p:nvSpPr>
        <p:spPr>
          <a:xfrm>
            <a:off x="311700" y="1266325"/>
            <a:ext cx="8499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WHY?</a:t>
            </a:r>
            <a:endParaRPr b="1"/>
          </a:p>
          <a:p>
            <a:pPr marL="457200" lvl="0" indent="-342900" algn="l" rtl="0">
              <a:spcBef>
                <a:spcPts val="1200"/>
              </a:spcBef>
              <a:spcAft>
                <a:spcPts val="0"/>
              </a:spcAft>
              <a:buSzPts val="1800"/>
              <a:buChar char="●"/>
            </a:pPr>
            <a:r>
              <a:rPr lang="en" b="1"/>
              <a:t>Searches for comfortable attire like loafers and oversized garments are on the rise</a:t>
            </a:r>
            <a:endParaRPr b="1"/>
          </a:p>
          <a:p>
            <a:pPr marL="914400" lvl="1" indent="-317500" algn="l" rtl="0">
              <a:spcBef>
                <a:spcPts val="0"/>
              </a:spcBef>
              <a:spcAft>
                <a:spcPts val="0"/>
              </a:spcAft>
              <a:buSzPts val="1400"/>
              <a:buChar char="○"/>
            </a:pPr>
            <a:r>
              <a:rPr lang="en" b="1"/>
              <a:t>Product listings and descriptions need to match these search trends for the brand to show up and gain consumer interest</a:t>
            </a:r>
            <a:endParaRPr b="1"/>
          </a:p>
          <a:p>
            <a:pPr marL="457200" lvl="0" indent="-342900" algn="l" rtl="0">
              <a:spcBef>
                <a:spcPts val="0"/>
              </a:spcBef>
              <a:spcAft>
                <a:spcPts val="0"/>
              </a:spcAft>
              <a:buSzPts val="1800"/>
              <a:buChar char="●"/>
            </a:pPr>
            <a:r>
              <a:rPr lang="en" b="1"/>
              <a:t>Adding information like “free delivery”, “low price”, and a product image to a Google search result can increase click-through rates, conversions, and purchases</a:t>
            </a:r>
            <a:endParaRPr b="1"/>
          </a:p>
          <a:p>
            <a:pPr marL="0" lvl="0" indent="0" algn="l" rtl="0">
              <a:spcBef>
                <a:spcPts val="1200"/>
              </a:spcBef>
              <a:spcAft>
                <a:spcPts val="1200"/>
              </a:spcAft>
              <a:buNone/>
            </a:pP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title"/>
          </p:nvPr>
        </p:nvSpPr>
        <p:spPr>
          <a:xfrm>
            <a:off x="311700" y="-883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Christmas Sale Website Header Ad and FB/Instagram Post</a:t>
            </a:r>
            <a:endParaRPr/>
          </a:p>
        </p:txBody>
      </p:sp>
      <p:sp>
        <p:nvSpPr>
          <p:cNvPr id="179" name="Google Shape;179;p24"/>
          <p:cNvSpPr txBox="1">
            <a:spLocks noGrp="1"/>
          </p:cNvSpPr>
          <p:nvPr>
            <p:ph type="body" idx="1"/>
          </p:nvPr>
        </p:nvSpPr>
        <p:spPr>
          <a:xfrm>
            <a:off x="311700" y="885325"/>
            <a:ext cx="8520600" cy="3709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WHAT?</a:t>
            </a:r>
            <a:endParaRPr b="1"/>
          </a:p>
        </p:txBody>
      </p:sp>
      <p:pic>
        <p:nvPicPr>
          <p:cNvPr id="180" name="Google Shape;180;p24"/>
          <p:cNvPicPr preferRelativeResize="0"/>
          <p:nvPr/>
        </p:nvPicPr>
        <p:blipFill>
          <a:blip r:embed="rId3">
            <a:alphaModFix/>
          </a:blip>
          <a:stretch>
            <a:fillRect/>
          </a:stretch>
        </p:blipFill>
        <p:spPr>
          <a:xfrm>
            <a:off x="200750" y="1303162"/>
            <a:ext cx="3610300" cy="3026525"/>
          </a:xfrm>
          <a:prstGeom prst="rect">
            <a:avLst/>
          </a:prstGeom>
          <a:noFill/>
          <a:ln>
            <a:noFill/>
          </a:ln>
        </p:spPr>
      </p:pic>
      <p:pic>
        <p:nvPicPr>
          <p:cNvPr id="181" name="Google Shape;181;p24"/>
          <p:cNvPicPr preferRelativeResize="0"/>
          <p:nvPr/>
        </p:nvPicPr>
        <p:blipFill>
          <a:blip r:embed="rId4">
            <a:alphaModFix/>
          </a:blip>
          <a:stretch>
            <a:fillRect/>
          </a:stretch>
        </p:blipFill>
        <p:spPr>
          <a:xfrm>
            <a:off x="6374850" y="528600"/>
            <a:ext cx="2718001" cy="2718001"/>
          </a:xfrm>
          <a:prstGeom prst="rect">
            <a:avLst/>
          </a:prstGeom>
          <a:noFill/>
          <a:ln>
            <a:noFill/>
          </a:ln>
        </p:spPr>
      </p:pic>
      <p:pic>
        <p:nvPicPr>
          <p:cNvPr id="182" name="Google Shape;182;p24"/>
          <p:cNvPicPr preferRelativeResize="0"/>
          <p:nvPr/>
        </p:nvPicPr>
        <p:blipFill>
          <a:blip r:embed="rId5">
            <a:alphaModFix/>
          </a:blip>
          <a:stretch>
            <a:fillRect/>
          </a:stretch>
        </p:blipFill>
        <p:spPr>
          <a:xfrm>
            <a:off x="3860034" y="529412"/>
            <a:ext cx="2461799" cy="2106787"/>
          </a:xfrm>
          <a:prstGeom prst="rect">
            <a:avLst/>
          </a:prstGeom>
          <a:noFill/>
          <a:ln>
            <a:noFill/>
          </a:ln>
        </p:spPr>
      </p:pic>
      <p:pic>
        <p:nvPicPr>
          <p:cNvPr id="183" name="Google Shape;183;p24"/>
          <p:cNvPicPr preferRelativeResize="0"/>
          <p:nvPr/>
        </p:nvPicPr>
        <p:blipFill rotWithShape="1">
          <a:blip r:embed="rId6">
            <a:alphaModFix/>
          </a:blip>
          <a:srcRect t="75208" b="16992"/>
          <a:stretch/>
        </p:blipFill>
        <p:spPr>
          <a:xfrm>
            <a:off x="311700" y="4435400"/>
            <a:ext cx="3264475" cy="551027"/>
          </a:xfrm>
          <a:prstGeom prst="rect">
            <a:avLst/>
          </a:prstGeom>
          <a:noFill/>
          <a:ln>
            <a:noFill/>
          </a:ln>
        </p:spPr>
      </p:pic>
      <p:pic>
        <p:nvPicPr>
          <p:cNvPr id="184" name="Google Shape;184;p24"/>
          <p:cNvPicPr preferRelativeResize="0"/>
          <p:nvPr/>
        </p:nvPicPr>
        <p:blipFill>
          <a:blip r:embed="rId7">
            <a:alphaModFix/>
          </a:blip>
          <a:stretch>
            <a:fillRect/>
          </a:stretch>
        </p:blipFill>
        <p:spPr>
          <a:xfrm>
            <a:off x="5266500" y="2636200"/>
            <a:ext cx="1245024" cy="1556300"/>
          </a:xfrm>
          <a:prstGeom prst="rect">
            <a:avLst/>
          </a:prstGeom>
          <a:noFill/>
          <a:ln>
            <a:noFill/>
          </a:ln>
        </p:spPr>
      </p:pic>
      <p:pic>
        <p:nvPicPr>
          <p:cNvPr id="185" name="Google Shape;185;p24"/>
          <p:cNvPicPr preferRelativeResize="0"/>
          <p:nvPr/>
        </p:nvPicPr>
        <p:blipFill>
          <a:blip r:embed="rId6">
            <a:alphaModFix/>
          </a:blip>
          <a:stretch>
            <a:fillRect/>
          </a:stretch>
        </p:blipFill>
        <p:spPr>
          <a:xfrm>
            <a:off x="4161800" y="2415925"/>
            <a:ext cx="1187700" cy="2570499"/>
          </a:xfrm>
          <a:prstGeom prst="rect">
            <a:avLst/>
          </a:prstGeom>
          <a:noFill/>
          <a:ln>
            <a:noFill/>
          </a:ln>
        </p:spPr>
      </p:pic>
      <p:sp>
        <p:nvSpPr>
          <p:cNvPr id="186" name="Google Shape;186;p24"/>
          <p:cNvSpPr txBox="1"/>
          <p:nvPr/>
        </p:nvSpPr>
        <p:spPr>
          <a:xfrm rot="-1461560">
            <a:off x="6308889" y="3904767"/>
            <a:ext cx="1751443"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chemeClr val="accent1"/>
                </a:solidFill>
                <a:highlight>
                  <a:schemeClr val="dk1"/>
                </a:highlight>
                <a:latin typeface="Open Sans"/>
                <a:ea typeface="Open Sans"/>
                <a:cs typeface="Open Sans"/>
                <a:sym typeface="Open Sans"/>
              </a:rPr>
              <a:t>CONVERT</a:t>
            </a:r>
            <a:endParaRPr sz="2400" b="1" dirty="0">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311700" y="-121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PLAN AHEAD: Christmas Sale Website Header Ad and FB/Instagram Post</a:t>
            </a:r>
            <a:endParaRPr/>
          </a:p>
        </p:txBody>
      </p:sp>
      <p:sp>
        <p:nvSpPr>
          <p:cNvPr id="192" name="Google Shape;192;p25"/>
          <p:cNvSpPr txBox="1">
            <a:spLocks noGrp="1"/>
          </p:cNvSpPr>
          <p:nvPr>
            <p:ph type="body" idx="1"/>
          </p:nvPr>
        </p:nvSpPr>
        <p:spPr>
          <a:xfrm>
            <a:off x="311700" y="1190125"/>
            <a:ext cx="8520600" cy="3709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t>WHY?</a:t>
            </a:r>
            <a:endParaRPr b="1"/>
          </a:p>
          <a:p>
            <a:pPr marL="457200" lvl="0" indent="-334327" algn="l" rtl="0">
              <a:spcBef>
                <a:spcPts val="1200"/>
              </a:spcBef>
              <a:spcAft>
                <a:spcPts val="0"/>
              </a:spcAft>
              <a:buSzPct val="100000"/>
              <a:buChar char="●"/>
            </a:pPr>
            <a:r>
              <a:rPr lang="en" b="1"/>
              <a:t>We want to maximize the chances that our PLAN AHEAD: Christmas Sale reaches our target consumer- launching the campaign on our Website, Facebook, and Instagram</a:t>
            </a:r>
            <a:endParaRPr b="1"/>
          </a:p>
          <a:p>
            <a:pPr marL="457200" lvl="0" indent="-334327" algn="l" rtl="0">
              <a:spcBef>
                <a:spcPts val="0"/>
              </a:spcBef>
              <a:spcAft>
                <a:spcPts val="0"/>
              </a:spcAft>
              <a:buSzPct val="100000"/>
              <a:buChar char="●"/>
            </a:pPr>
            <a:r>
              <a:rPr lang="en" b="1"/>
              <a:t>Between June and August, global online searches for “how many days until Christmas” grew by more than 60% year-over-year</a:t>
            </a:r>
            <a:endParaRPr b="1"/>
          </a:p>
          <a:p>
            <a:pPr marL="914400" lvl="1" indent="-310832" algn="l" rtl="0">
              <a:spcBef>
                <a:spcPts val="0"/>
              </a:spcBef>
              <a:spcAft>
                <a:spcPts val="0"/>
              </a:spcAft>
              <a:buSzPct val="100000"/>
              <a:buChar char="○"/>
            </a:pPr>
            <a:r>
              <a:rPr lang="en" b="1"/>
              <a:t>Shoppers are looking for Christmas gifts earlier in advance– even sooner than Black Friday</a:t>
            </a:r>
            <a:endParaRPr b="1"/>
          </a:p>
          <a:p>
            <a:pPr marL="457200" lvl="0" indent="-334327" algn="l" rtl="0">
              <a:spcBef>
                <a:spcPts val="0"/>
              </a:spcBef>
              <a:spcAft>
                <a:spcPts val="0"/>
              </a:spcAft>
              <a:buSzPct val="100000"/>
              <a:buChar char="●"/>
            </a:pPr>
            <a:r>
              <a:rPr lang="en" b="1"/>
              <a:t>We want to launch our campaign in early October while consumers are searching for business casual attire </a:t>
            </a:r>
            <a:endParaRPr b="1"/>
          </a:p>
          <a:p>
            <a:pPr marL="914400" lvl="1" indent="-310832" algn="l" rtl="0">
              <a:spcBef>
                <a:spcPts val="0"/>
              </a:spcBef>
              <a:spcAft>
                <a:spcPts val="0"/>
              </a:spcAft>
              <a:buSzPct val="100000"/>
              <a:buChar char="○"/>
            </a:pPr>
            <a:r>
              <a:rPr lang="en" b="1"/>
              <a:t>We are reminding consumers that they need to start their Christmas shopping early</a:t>
            </a:r>
            <a:endParaRPr b="1"/>
          </a:p>
          <a:p>
            <a:pPr marL="457200" lvl="0" indent="-334327" algn="l" rtl="0">
              <a:spcBef>
                <a:spcPts val="0"/>
              </a:spcBef>
              <a:spcAft>
                <a:spcPts val="0"/>
              </a:spcAft>
              <a:buSzPct val="100000"/>
              <a:buChar char="●"/>
            </a:pPr>
            <a:r>
              <a:rPr lang="en" b="1"/>
              <a:t>Our consumer is primarily on Facebook- we want to place our ads where our consumers can see it</a:t>
            </a:r>
            <a:endParaRPr b="1"/>
          </a:p>
          <a:p>
            <a:pPr marL="914400" lvl="1" indent="-310832" algn="l" rtl="0">
              <a:spcBef>
                <a:spcPts val="0"/>
              </a:spcBef>
              <a:spcAft>
                <a:spcPts val="0"/>
              </a:spcAft>
              <a:buSzPct val="100000"/>
              <a:buChar char="○"/>
            </a:pPr>
            <a:r>
              <a:rPr lang="en" b="1"/>
              <a:t>Facebook is the most popular social media network for men and women ages 35-44</a:t>
            </a:r>
            <a:endParaRPr b="1"/>
          </a:p>
          <a:p>
            <a:pPr marL="914400" lvl="1" indent="-310832" algn="l" rtl="0">
              <a:spcBef>
                <a:spcPts val="0"/>
              </a:spcBef>
              <a:spcAft>
                <a:spcPts val="0"/>
              </a:spcAft>
              <a:buSzPct val="100000"/>
              <a:buChar char="○"/>
            </a:pPr>
            <a:r>
              <a:rPr lang="en" b="1"/>
              <a:t>49% of Americans say they visit the platform several times a day</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311700" y="-121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Youtube Video Ad</a:t>
            </a:r>
            <a:endParaRPr/>
          </a:p>
        </p:txBody>
      </p:sp>
      <p:sp>
        <p:nvSpPr>
          <p:cNvPr id="198" name="Google Shape;198;p26"/>
          <p:cNvSpPr txBox="1">
            <a:spLocks noGrp="1"/>
          </p:cNvSpPr>
          <p:nvPr>
            <p:ph type="body" idx="1"/>
          </p:nvPr>
        </p:nvSpPr>
        <p:spPr>
          <a:xfrm>
            <a:off x="71625" y="360821"/>
            <a:ext cx="4059100" cy="39417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WHAT?</a:t>
            </a:r>
            <a:endParaRPr sz="900" b="1" dirty="0"/>
          </a:p>
          <a:p>
            <a:pPr marL="457200" lvl="0" indent="-292100" algn="l" rtl="0">
              <a:spcBef>
                <a:spcPts val="1200"/>
              </a:spcBef>
              <a:spcAft>
                <a:spcPts val="0"/>
              </a:spcAft>
              <a:buSzPts val="1000"/>
              <a:buChar char="●"/>
            </a:pPr>
            <a:r>
              <a:rPr lang="en" sz="1000" b="1" dirty="0"/>
              <a:t>“It’s a avocadooo…thanks” meme</a:t>
            </a:r>
            <a:endParaRPr sz="1000" b="1" dirty="0"/>
          </a:p>
          <a:p>
            <a:pPr marL="914400" lvl="1" indent="-292100" algn="l" rtl="0">
              <a:spcBef>
                <a:spcPts val="0"/>
              </a:spcBef>
              <a:spcAft>
                <a:spcPts val="0"/>
              </a:spcAft>
              <a:buSzPts val="1000"/>
              <a:buChar char="○"/>
            </a:pPr>
            <a:r>
              <a:rPr lang="en" sz="1000" b="1" dirty="0"/>
              <a:t>Audio and text</a:t>
            </a:r>
            <a:endParaRPr sz="1000" b="1" dirty="0"/>
          </a:p>
          <a:p>
            <a:pPr marL="914400" lvl="1" indent="-292100" algn="l" rtl="0">
              <a:spcBef>
                <a:spcPts val="0"/>
              </a:spcBef>
              <a:spcAft>
                <a:spcPts val="0"/>
              </a:spcAft>
              <a:buSzPts val="1000"/>
              <a:buChar char="○"/>
            </a:pPr>
            <a:r>
              <a:rPr lang="en" sz="1000" b="1" dirty="0"/>
              <a:t>Our target consumer is afraid of getting bad gifts for her kids</a:t>
            </a:r>
            <a:endParaRPr sz="1000" b="1" dirty="0"/>
          </a:p>
          <a:p>
            <a:pPr marL="914400" lvl="1" indent="-292100" algn="l" rtl="0">
              <a:spcBef>
                <a:spcPts val="0"/>
              </a:spcBef>
              <a:spcAft>
                <a:spcPts val="0"/>
              </a:spcAft>
              <a:buSzPts val="1000"/>
              <a:buChar char="○"/>
            </a:pPr>
            <a:r>
              <a:rPr lang="en" sz="1000" b="1" dirty="0"/>
              <a:t>Our consumer doesn’t want to wait last minute</a:t>
            </a:r>
            <a:endParaRPr sz="1000" b="1" dirty="0"/>
          </a:p>
          <a:p>
            <a:pPr marL="457200" lvl="0" indent="-292100" algn="l" rtl="0">
              <a:spcBef>
                <a:spcPts val="0"/>
              </a:spcBef>
              <a:spcAft>
                <a:spcPts val="0"/>
              </a:spcAft>
              <a:buSzPts val="1000"/>
              <a:buChar char="●"/>
            </a:pPr>
            <a:r>
              <a:rPr lang="en" sz="1000" b="1" dirty="0"/>
              <a:t>Holiday audio in the background</a:t>
            </a:r>
            <a:endParaRPr sz="1000" b="1" dirty="0"/>
          </a:p>
          <a:p>
            <a:pPr marL="914400" lvl="1" indent="-292100" algn="l" rtl="0">
              <a:spcBef>
                <a:spcPts val="0"/>
              </a:spcBef>
              <a:spcAft>
                <a:spcPts val="0"/>
              </a:spcAft>
              <a:buSzPts val="1000"/>
              <a:buChar char="○"/>
            </a:pPr>
            <a:r>
              <a:rPr lang="en" sz="1000" b="1" dirty="0"/>
              <a:t>Brings Christmas spirit</a:t>
            </a:r>
            <a:endParaRPr sz="1000" b="1" dirty="0"/>
          </a:p>
          <a:p>
            <a:pPr marL="457200" lvl="0" indent="-292100" algn="l" rtl="0">
              <a:spcBef>
                <a:spcPts val="0"/>
              </a:spcBef>
              <a:spcAft>
                <a:spcPts val="0"/>
              </a:spcAft>
              <a:buSzPts val="1000"/>
              <a:buChar char="●"/>
            </a:pPr>
            <a:r>
              <a:rPr lang="en" sz="1000" b="1" dirty="0"/>
              <a:t>Video clip of a Christmas to-do list</a:t>
            </a:r>
            <a:endParaRPr sz="1000" b="1" dirty="0"/>
          </a:p>
          <a:p>
            <a:pPr marL="914400" lvl="1" indent="-292100" algn="l" rtl="0">
              <a:spcBef>
                <a:spcPts val="0"/>
              </a:spcBef>
              <a:spcAft>
                <a:spcPts val="0"/>
              </a:spcAft>
              <a:buSzPts val="1000"/>
              <a:buChar char="○"/>
            </a:pPr>
            <a:r>
              <a:rPr lang="en" sz="1000" b="1" dirty="0"/>
              <a:t>Our target consumer is a planner; they like to stay ahead of the game</a:t>
            </a:r>
            <a:endParaRPr sz="1000" b="1" dirty="0"/>
          </a:p>
          <a:p>
            <a:pPr marL="457200" lvl="0" indent="-292100" algn="l" rtl="0">
              <a:spcBef>
                <a:spcPts val="0"/>
              </a:spcBef>
              <a:spcAft>
                <a:spcPts val="0"/>
              </a:spcAft>
              <a:buSzPts val="1000"/>
              <a:buChar char="●"/>
            </a:pPr>
            <a:r>
              <a:rPr lang="en" sz="1000" b="1" dirty="0"/>
              <a:t>Background Christmas video with the Christmas sale promo overlaying it</a:t>
            </a:r>
            <a:endParaRPr sz="1000" b="1" dirty="0"/>
          </a:p>
          <a:p>
            <a:pPr marL="914400" lvl="1" indent="-292100" algn="l" rtl="0">
              <a:spcBef>
                <a:spcPts val="0"/>
              </a:spcBef>
              <a:spcAft>
                <a:spcPts val="0"/>
              </a:spcAft>
              <a:buSzPts val="1000"/>
              <a:buChar char="○"/>
            </a:pPr>
            <a:r>
              <a:rPr lang="en" sz="1000" b="1" dirty="0"/>
              <a:t>Helps the sale stand out</a:t>
            </a:r>
            <a:endParaRPr sz="1000" b="1" dirty="0"/>
          </a:p>
          <a:p>
            <a:pPr marL="914400" lvl="1" indent="-292100" algn="l" rtl="0">
              <a:spcBef>
                <a:spcPts val="0"/>
              </a:spcBef>
              <a:spcAft>
                <a:spcPts val="0"/>
              </a:spcAft>
              <a:buSzPts val="1000"/>
              <a:buChar char="○"/>
            </a:pPr>
            <a:r>
              <a:rPr lang="en" sz="1000" b="1" dirty="0"/>
              <a:t>Messaging reassures consumers they are making the right decision for their kids by shopping  at Payless</a:t>
            </a:r>
            <a:endParaRPr sz="1000" b="1" dirty="0"/>
          </a:p>
          <a:p>
            <a:pPr marL="457200" lvl="0" indent="-292100" algn="l" rtl="0">
              <a:spcBef>
                <a:spcPts val="0"/>
              </a:spcBef>
              <a:spcAft>
                <a:spcPts val="0"/>
              </a:spcAft>
              <a:buSzPts val="1000"/>
              <a:buChar char="●"/>
            </a:pPr>
            <a:r>
              <a:rPr lang="en" sz="1000" b="1" dirty="0"/>
              <a:t>A clip of a mother and her child opening gifts together</a:t>
            </a:r>
            <a:endParaRPr sz="1000" b="1" dirty="0"/>
          </a:p>
          <a:p>
            <a:pPr marL="914400" lvl="1" indent="-292100" algn="l" rtl="0">
              <a:spcBef>
                <a:spcPts val="0"/>
              </a:spcBef>
              <a:spcAft>
                <a:spcPts val="0"/>
              </a:spcAft>
              <a:buSzPts val="1000"/>
              <a:buChar char="○"/>
            </a:pPr>
            <a:r>
              <a:rPr lang="en" sz="1000" b="1" dirty="0"/>
              <a:t>Help the consumer envision a happy ending if they shop at Payless</a:t>
            </a:r>
            <a:endParaRPr sz="1000" b="1" dirty="0"/>
          </a:p>
          <a:p>
            <a:pPr marL="914400" lvl="1" indent="-292100" algn="l" rtl="0">
              <a:spcBef>
                <a:spcPts val="0"/>
              </a:spcBef>
              <a:spcAft>
                <a:spcPts val="0"/>
              </a:spcAft>
              <a:buSzPts val="1000"/>
              <a:buChar char="○"/>
            </a:pPr>
            <a:r>
              <a:rPr lang="en" sz="1000" b="1" dirty="0"/>
              <a:t>The mother figure matches our target consumer: single mother, around 42 years old</a:t>
            </a:r>
            <a:endParaRPr sz="1000" b="1" dirty="0"/>
          </a:p>
        </p:txBody>
      </p:sp>
      <p:sp>
        <p:nvSpPr>
          <p:cNvPr id="200" name="Google Shape;200;p26"/>
          <p:cNvSpPr txBox="1"/>
          <p:nvPr/>
        </p:nvSpPr>
        <p:spPr>
          <a:xfrm rot="-1461560">
            <a:off x="6553880" y="286530"/>
            <a:ext cx="1719617"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chemeClr val="accent1"/>
                </a:solidFill>
                <a:highlight>
                  <a:schemeClr val="dk1"/>
                </a:highlight>
                <a:latin typeface="Open Sans"/>
                <a:ea typeface="Open Sans"/>
                <a:cs typeface="Open Sans"/>
                <a:sym typeface="Open Sans"/>
              </a:rPr>
              <a:t>CONVERT</a:t>
            </a:r>
            <a:endParaRPr sz="2400" b="1" dirty="0">
              <a:solidFill>
                <a:schemeClr val="accent1"/>
              </a:solidFill>
              <a:highlight>
                <a:schemeClr val="dk1"/>
              </a:highlight>
              <a:latin typeface="Open Sans"/>
              <a:ea typeface="Open Sans"/>
              <a:cs typeface="Open Sans"/>
              <a:sym typeface="Open Sans"/>
            </a:endParaRPr>
          </a:p>
        </p:txBody>
      </p:sp>
      <p:pic>
        <p:nvPicPr>
          <p:cNvPr id="2" name="FBADFINAL">
            <a:hlinkClick r:id="" action="ppaction://media"/>
            <a:extLst>
              <a:ext uri="{FF2B5EF4-FFF2-40B4-BE49-F238E27FC236}">
                <a16:creationId xmlns:a16="http://schemas.microsoft.com/office/drawing/2014/main" id="{46014D00-2B8E-CDC1-A103-2946CC89FE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23657" y="1575707"/>
            <a:ext cx="4847772" cy="27268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Youtube Video Ad</a:t>
            </a:r>
            <a:endParaRPr/>
          </a:p>
        </p:txBody>
      </p:sp>
      <p:sp>
        <p:nvSpPr>
          <p:cNvPr id="206" name="Google Shape;206;p27"/>
          <p:cNvSpPr txBox="1">
            <a:spLocks noGrp="1"/>
          </p:cNvSpPr>
          <p:nvPr>
            <p:ph type="body" idx="1"/>
          </p:nvPr>
        </p:nvSpPr>
        <p:spPr>
          <a:xfrm>
            <a:off x="311700" y="1266325"/>
            <a:ext cx="8599800" cy="373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WHY?</a:t>
            </a:r>
            <a:endParaRPr sz="1200" b="1"/>
          </a:p>
          <a:p>
            <a:pPr marL="457200" lvl="0" indent="-304800" algn="l" rtl="0">
              <a:spcBef>
                <a:spcPts val="1200"/>
              </a:spcBef>
              <a:spcAft>
                <a:spcPts val="0"/>
              </a:spcAft>
              <a:buSzPts val="1200"/>
              <a:buChar char="●"/>
            </a:pPr>
            <a:r>
              <a:rPr lang="en" sz="1200" b="1"/>
              <a:t>87% of people surveyed in the U.S. say they feel they get the highest-quality information about products when browsing on YouTube</a:t>
            </a:r>
            <a:endParaRPr sz="1200" b="1"/>
          </a:p>
          <a:p>
            <a:pPr marL="457200" lvl="0" indent="-304800" algn="l" rtl="0">
              <a:spcBef>
                <a:spcPts val="0"/>
              </a:spcBef>
              <a:spcAft>
                <a:spcPts val="0"/>
              </a:spcAft>
              <a:buSzPts val="1200"/>
              <a:buChar char="●"/>
            </a:pPr>
            <a:r>
              <a:rPr lang="en" sz="1200" b="1"/>
              <a:t>A YouTube ad on a Payless product review video will reaffirm the consumer’s decision to shop at Payless and redirect the shopper back to the website to finalize the purchase</a:t>
            </a:r>
            <a:endParaRPr sz="1200" b="1"/>
          </a:p>
          <a:p>
            <a:pPr marL="457200" lvl="0" indent="-304800" algn="l" rtl="0">
              <a:spcBef>
                <a:spcPts val="0"/>
              </a:spcBef>
              <a:spcAft>
                <a:spcPts val="0"/>
              </a:spcAft>
              <a:buSzPts val="1200"/>
              <a:buChar char="●"/>
            </a:pPr>
            <a:r>
              <a:rPr lang="en" sz="1200" b="1"/>
              <a:t>“It’s a avodadoooo, thankssss” viral vine</a:t>
            </a:r>
            <a:endParaRPr sz="1200" b="1"/>
          </a:p>
          <a:p>
            <a:pPr marL="914400" lvl="1" indent="-304800" algn="l" rtl="0">
              <a:spcBef>
                <a:spcPts val="0"/>
              </a:spcBef>
              <a:spcAft>
                <a:spcPts val="0"/>
              </a:spcAft>
              <a:buSzPts val="1200"/>
              <a:buChar char="○"/>
            </a:pPr>
            <a:r>
              <a:rPr lang="en" sz="1200" b="1"/>
              <a:t>Phrase people use when they receive a gift that they don’t like– it is funny and relatable</a:t>
            </a:r>
            <a:endParaRPr sz="1200" b="1"/>
          </a:p>
          <a:p>
            <a:pPr marL="914400" lvl="1" indent="-304800" algn="l" rtl="0">
              <a:spcBef>
                <a:spcPts val="0"/>
              </a:spcBef>
              <a:spcAft>
                <a:spcPts val="0"/>
              </a:spcAft>
              <a:buSzPts val="1200"/>
              <a:buChar char="○"/>
            </a:pPr>
            <a:r>
              <a:rPr lang="en" sz="1200" b="1"/>
              <a:t>Fear→  waiting last minute + low budgets = bad and unwanted gifts</a:t>
            </a:r>
            <a:endParaRPr sz="1200" b="1"/>
          </a:p>
          <a:p>
            <a:pPr marL="914400" lvl="1" indent="-304800" algn="l" rtl="0">
              <a:spcBef>
                <a:spcPts val="0"/>
              </a:spcBef>
              <a:spcAft>
                <a:spcPts val="0"/>
              </a:spcAft>
              <a:buSzPts val="1200"/>
              <a:buChar char="○"/>
            </a:pPr>
            <a:r>
              <a:rPr lang="en" sz="1200" b="1"/>
              <a:t>In 2015 the vine had over 48 million loops/views – potential to allow the ad to go viral by resurfacing the meme</a:t>
            </a:r>
            <a:endParaRPr sz="1200" b="1"/>
          </a:p>
          <a:p>
            <a:pPr marL="457200" lvl="0" indent="-304800" algn="l" rtl="0">
              <a:spcBef>
                <a:spcPts val="0"/>
              </a:spcBef>
              <a:spcAft>
                <a:spcPts val="0"/>
              </a:spcAft>
              <a:buSzPts val="1200"/>
              <a:buChar char="●"/>
            </a:pPr>
            <a:r>
              <a:rPr lang="en" sz="1200" b="1"/>
              <a:t>We want the ad to feel personal and relatable to show that we understand our consumer and are empathetic to their needs</a:t>
            </a:r>
            <a:endParaRPr sz="1200" b="1"/>
          </a:p>
          <a:p>
            <a:pPr marL="914400" lvl="1" indent="-304800" algn="l" rtl="0">
              <a:spcBef>
                <a:spcPts val="0"/>
              </a:spcBef>
              <a:spcAft>
                <a:spcPts val="0"/>
              </a:spcAft>
              <a:buSzPts val="1200"/>
              <a:buChar char="○"/>
            </a:pPr>
            <a:r>
              <a:rPr lang="en" sz="1200" b="1"/>
              <a:t>Creates customer appreciation, driving customer loyalty and sales</a:t>
            </a:r>
            <a:endParaRPr sz="12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title"/>
          </p:nvPr>
        </p:nvSpPr>
        <p:spPr>
          <a:xfrm>
            <a:off x="311700" y="64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Algorithm Displays Products on the Website Home Page that were Previously Viewed by the Consumer</a:t>
            </a:r>
            <a:endParaRPr/>
          </a:p>
        </p:txBody>
      </p:sp>
      <p:sp>
        <p:nvSpPr>
          <p:cNvPr id="212" name="Google Shape;212;p28"/>
          <p:cNvSpPr txBox="1">
            <a:spLocks noGrp="1"/>
          </p:cNvSpPr>
          <p:nvPr>
            <p:ph type="body" idx="1"/>
          </p:nvPr>
        </p:nvSpPr>
        <p:spPr>
          <a:xfrm>
            <a:off x="311700" y="1647325"/>
            <a:ext cx="8599800" cy="373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WHAT?</a:t>
            </a:r>
            <a:endParaRPr sz="1200" b="1"/>
          </a:p>
          <a:p>
            <a:pPr marL="0" lvl="0" indent="0" algn="l" rtl="0">
              <a:spcBef>
                <a:spcPts val="1200"/>
              </a:spcBef>
              <a:spcAft>
                <a:spcPts val="1200"/>
              </a:spcAft>
              <a:buNone/>
            </a:pPr>
            <a:endParaRPr sz="1200" b="1"/>
          </a:p>
        </p:txBody>
      </p:sp>
      <p:pic>
        <p:nvPicPr>
          <p:cNvPr id="213" name="Google Shape;213;p28"/>
          <p:cNvPicPr preferRelativeResize="0"/>
          <p:nvPr/>
        </p:nvPicPr>
        <p:blipFill>
          <a:blip r:embed="rId3">
            <a:alphaModFix/>
          </a:blip>
          <a:stretch>
            <a:fillRect/>
          </a:stretch>
        </p:blipFill>
        <p:spPr>
          <a:xfrm>
            <a:off x="3027200" y="1217825"/>
            <a:ext cx="4694750" cy="3667775"/>
          </a:xfrm>
          <a:prstGeom prst="rect">
            <a:avLst/>
          </a:prstGeom>
          <a:noFill/>
          <a:ln>
            <a:noFill/>
          </a:ln>
        </p:spPr>
      </p:pic>
      <p:sp>
        <p:nvSpPr>
          <p:cNvPr id="214" name="Google Shape;214;p28"/>
          <p:cNvSpPr txBox="1"/>
          <p:nvPr/>
        </p:nvSpPr>
        <p:spPr>
          <a:xfrm rot="-1461560">
            <a:off x="412158" y="3431665"/>
            <a:ext cx="1613982"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1"/>
                </a:solidFill>
                <a:highlight>
                  <a:schemeClr val="dk1"/>
                </a:highlight>
                <a:latin typeface="Open Sans"/>
                <a:ea typeface="Open Sans"/>
                <a:cs typeface="Open Sans"/>
                <a:sym typeface="Open Sans"/>
              </a:rPr>
              <a:t>CLOSE</a:t>
            </a:r>
            <a:endParaRPr sz="2400" b="1">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311700" y="64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Algorithm Displays Products on the Website Home Page that were Previously Viewed by the Consumer</a:t>
            </a:r>
            <a:endParaRPr/>
          </a:p>
        </p:txBody>
      </p:sp>
      <p:sp>
        <p:nvSpPr>
          <p:cNvPr id="220" name="Google Shape;220;p29"/>
          <p:cNvSpPr txBox="1">
            <a:spLocks noGrp="1"/>
          </p:cNvSpPr>
          <p:nvPr>
            <p:ph type="body" idx="1"/>
          </p:nvPr>
        </p:nvSpPr>
        <p:spPr>
          <a:xfrm>
            <a:off x="311700" y="1647325"/>
            <a:ext cx="8599800" cy="373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WHY?</a:t>
            </a:r>
            <a:endParaRPr b="1"/>
          </a:p>
          <a:p>
            <a:pPr marL="457200" lvl="0" indent="-342900" algn="l" rtl="0">
              <a:spcBef>
                <a:spcPts val="1200"/>
              </a:spcBef>
              <a:spcAft>
                <a:spcPts val="0"/>
              </a:spcAft>
              <a:buSzPts val="1800"/>
              <a:buChar char="●"/>
            </a:pPr>
            <a:r>
              <a:rPr lang="en" b="1"/>
              <a:t>Reminding customers about the last items they viewed will make the shopping experience easier and more convenient for them, allowing them to finish what they started, leading to an increase in sales</a:t>
            </a:r>
            <a:endParaRPr b="1"/>
          </a:p>
          <a:p>
            <a:pPr marL="0" lvl="0" indent="0" algn="l" rtl="0">
              <a:spcBef>
                <a:spcPts val="1200"/>
              </a:spcBef>
              <a:spcAft>
                <a:spcPts val="1200"/>
              </a:spcAft>
              <a:buNone/>
            </a:pPr>
            <a:endParaRPr sz="12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311700" y="64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Gift Messaging/Wrapping Checkout Menu and Refer a Friend GIVE $10 GET $10</a:t>
            </a:r>
            <a:endParaRPr/>
          </a:p>
        </p:txBody>
      </p:sp>
      <p:sp>
        <p:nvSpPr>
          <p:cNvPr id="226" name="Google Shape;226;p30"/>
          <p:cNvSpPr txBox="1">
            <a:spLocks noGrp="1"/>
          </p:cNvSpPr>
          <p:nvPr>
            <p:ph type="body" idx="1"/>
          </p:nvPr>
        </p:nvSpPr>
        <p:spPr>
          <a:xfrm>
            <a:off x="311700" y="1152425"/>
            <a:ext cx="2640000" cy="3733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3300" b="1"/>
              <a:t>WHAT?</a:t>
            </a:r>
            <a:endParaRPr sz="3300" b="1"/>
          </a:p>
          <a:p>
            <a:pPr marL="457200" lvl="0" indent="-280987" algn="l" rtl="0">
              <a:spcBef>
                <a:spcPts val="1200"/>
              </a:spcBef>
              <a:spcAft>
                <a:spcPts val="0"/>
              </a:spcAft>
              <a:buSzPct val="100000"/>
              <a:buChar char="●"/>
            </a:pPr>
            <a:r>
              <a:rPr lang="en" sz="3300" b="1"/>
              <a:t>Offer three gift wrapping options in the drop-down menu:</a:t>
            </a:r>
            <a:endParaRPr sz="3300" b="1"/>
          </a:p>
          <a:p>
            <a:pPr marL="914400" lvl="1" indent="-280987" algn="l" rtl="0">
              <a:spcBef>
                <a:spcPts val="0"/>
              </a:spcBef>
              <a:spcAft>
                <a:spcPts val="0"/>
              </a:spcAft>
              <a:buSzPct val="100000"/>
              <a:buChar char="○"/>
            </a:pPr>
            <a:r>
              <a:rPr lang="en" sz="3300" b="1"/>
              <a:t>Silver snowflakes</a:t>
            </a:r>
            <a:endParaRPr sz="3300" b="1"/>
          </a:p>
          <a:p>
            <a:pPr marL="914400" lvl="1" indent="-280987" algn="l" rtl="0">
              <a:spcBef>
                <a:spcPts val="0"/>
              </a:spcBef>
              <a:spcAft>
                <a:spcPts val="0"/>
              </a:spcAft>
              <a:buSzPct val="100000"/>
              <a:buChar char="○"/>
            </a:pPr>
            <a:r>
              <a:rPr lang="en" sz="3300" b="1"/>
              <a:t>Red and white stripes</a:t>
            </a:r>
            <a:endParaRPr sz="3300" b="1"/>
          </a:p>
          <a:p>
            <a:pPr marL="914400" lvl="1" indent="-280987" algn="l" rtl="0">
              <a:spcBef>
                <a:spcPts val="0"/>
              </a:spcBef>
              <a:spcAft>
                <a:spcPts val="0"/>
              </a:spcAft>
              <a:buSzPct val="100000"/>
              <a:buChar char="○"/>
            </a:pPr>
            <a:r>
              <a:rPr lang="en" sz="3300" b="1"/>
              <a:t>Candy canes</a:t>
            </a:r>
            <a:endParaRPr sz="3300" b="1"/>
          </a:p>
          <a:p>
            <a:pPr marL="457200" lvl="0" indent="-280987" algn="l" rtl="0">
              <a:spcBef>
                <a:spcPts val="0"/>
              </a:spcBef>
              <a:spcAft>
                <a:spcPts val="0"/>
              </a:spcAft>
              <a:buSzPct val="100000"/>
              <a:buChar char="●"/>
            </a:pPr>
            <a:r>
              <a:rPr lang="en" sz="3300" b="1"/>
              <a:t>Email referral: $10 for you and your friend when they use the referral link</a:t>
            </a:r>
            <a:endParaRPr sz="3300" b="1"/>
          </a:p>
          <a:p>
            <a:pPr marL="457200" lvl="0" indent="-280987" algn="l" rtl="0">
              <a:spcBef>
                <a:spcPts val="0"/>
              </a:spcBef>
              <a:spcAft>
                <a:spcPts val="0"/>
              </a:spcAft>
              <a:buSzPct val="100000"/>
              <a:buChar char="●"/>
            </a:pPr>
            <a:r>
              <a:rPr lang="en" sz="3300" b="1"/>
              <a:t>Thank you!</a:t>
            </a:r>
            <a:endParaRPr sz="3300" b="1"/>
          </a:p>
          <a:p>
            <a:pPr marL="457200" lvl="0" indent="-280987" algn="l" rtl="0">
              <a:spcBef>
                <a:spcPts val="0"/>
              </a:spcBef>
              <a:spcAft>
                <a:spcPts val="0"/>
              </a:spcAft>
              <a:buSzPct val="100000"/>
              <a:buChar char="●"/>
            </a:pPr>
            <a:r>
              <a:rPr lang="en" sz="3300" b="1"/>
              <a:t>Order number and tracking</a:t>
            </a:r>
            <a:endParaRPr sz="3300" b="1"/>
          </a:p>
          <a:p>
            <a:pPr marL="0" lvl="0" indent="0" algn="l" rtl="0">
              <a:spcBef>
                <a:spcPts val="1200"/>
              </a:spcBef>
              <a:spcAft>
                <a:spcPts val="0"/>
              </a:spcAft>
              <a:buNone/>
            </a:pPr>
            <a:r>
              <a:rPr lang="en" sz="3300" b="1"/>
              <a:t>WHY?</a:t>
            </a:r>
            <a:endParaRPr sz="3300" b="1"/>
          </a:p>
          <a:p>
            <a:pPr marL="457200" lvl="0" indent="-280987" algn="l" rtl="0">
              <a:spcBef>
                <a:spcPts val="1200"/>
              </a:spcBef>
              <a:spcAft>
                <a:spcPts val="0"/>
              </a:spcAft>
              <a:buSzPct val="100000"/>
              <a:buChar char="●"/>
            </a:pPr>
            <a:r>
              <a:rPr lang="en" sz="3300" b="1"/>
              <a:t>Our target consumer has a busy schedule, offering to wrap and customize gifts helps to make their lives easier</a:t>
            </a:r>
            <a:endParaRPr sz="3300" b="1"/>
          </a:p>
          <a:p>
            <a:pPr marL="914400" lvl="1" indent="-280987" algn="l" rtl="0">
              <a:spcBef>
                <a:spcPts val="0"/>
              </a:spcBef>
              <a:spcAft>
                <a:spcPts val="0"/>
              </a:spcAft>
              <a:buSzPct val="100000"/>
              <a:buChar char="○"/>
            </a:pPr>
            <a:r>
              <a:rPr lang="en" sz="3300" b="1"/>
              <a:t>Creates a strong relationship between the consumer and the brand</a:t>
            </a:r>
            <a:endParaRPr sz="3300" b="1"/>
          </a:p>
          <a:p>
            <a:pPr marL="914400" lvl="1" indent="-280987" algn="l" rtl="0">
              <a:spcBef>
                <a:spcPts val="0"/>
              </a:spcBef>
              <a:spcAft>
                <a:spcPts val="0"/>
              </a:spcAft>
              <a:buSzPct val="100000"/>
              <a:buChar char="○"/>
            </a:pPr>
            <a:r>
              <a:rPr lang="en" sz="3300" b="1"/>
              <a:t>Customer will continue shopping with us in the future</a:t>
            </a:r>
            <a:endParaRPr sz="3300" b="1"/>
          </a:p>
          <a:p>
            <a:pPr marL="457200" lvl="0" indent="-280987" algn="l" rtl="0">
              <a:spcBef>
                <a:spcPts val="0"/>
              </a:spcBef>
              <a:spcAft>
                <a:spcPts val="0"/>
              </a:spcAft>
              <a:buSzPct val="100000"/>
              <a:buChar char="●"/>
            </a:pPr>
            <a:r>
              <a:rPr lang="en" sz="3300" b="1"/>
              <a:t>Word-of-mouth, a $10 referral will allow Shannon to share our brand and her experiences to others, increasing our customer base</a:t>
            </a:r>
            <a:endParaRPr sz="3300" b="1"/>
          </a:p>
          <a:p>
            <a:pPr marL="0" lvl="0" indent="0" algn="l" rtl="0">
              <a:spcBef>
                <a:spcPts val="1200"/>
              </a:spcBef>
              <a:spcAft>
                <a:spcPts val="1200"/>
              </a:spcAft>
              <a:buNone/>
            </a:pPr>
            <a:endParaRPr sz="1200" b="1"/>
          </a:p>
        </p:txBody>
      </p:sp>
      <p:pic>
        <p:nvPicPr>
          <p:cNvPr id="227" name="Google Shape;227;p30"/>
          <p:cNvPicPr preferRelativeResize="0"/>
          <p:nvPr/>
        </p:nvPicPr>
        <p:blipFill>
          <a:blip r:embed="rId3">
            <a:alphaModFix/>
          </a:blip>
          <a:stretch>
            <a:fillRect/>
          </a:stretch>
        </p:blipFill>
        <p:spPr>
          <a:xfrm>
            <a:off x="6278278" y="1104900"/>
            <a:ext cx="2639923" cy="3733801"/>
          </a:xfrm>
          <a:prstGeom prst="rect">
            <a:avLst/>
          </a:prstGeom>
          <a:noFill/>
          <a:ln>
            <a:noFill/>
          </a:ln>
        </p:spPr>
      </p:pic>
      <p:pic>
        <p:nvPicPr>
          <p:cNvPr id="228" name="Google Shape;228;p30"/>
          <p:cNvPicPr preferRelativeResize="0"/>
          <p:nvPr/>
        </p:nvPicPr>
        <p:blipFill>
          <a:blip r:embed="rId4">
            <a:alphaModFix/>
          </a:blip>
          <a:stretch>
            <a:fillRect/>
          </a:stretch>
        </p:blipFill>
        <p:spPr>
          <a:xfrm>
            <a:off x="2951700" y="1340925"/>
            <a:ext cx="3090801" cy="3090801"/>
          </a:xfrm>
          <a:prstGeom prst="rect">
            <a:avLst/>
          </a:prstGeom>
          <a:noFill/>
          <a:ln>
            <a:noFill/>
          </a:ln>
        </p:spPr>
      </p:pic>
      <p:sp>
        <p:nvSpPr>
          <p:cNvPr id="229" name="Google Shape;229;p30"/>
          <p:cNvSpPr txBox="1"/>
          <p:nvPr/>
        </p:nvSpPr>
        <p:spPr>
          <a:xfrm rot="-1461594">
            <a:off x="5213078" y="4177239"/>
            <a:ext cx="1269193" cy="5541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1"/>
                </a:solidFill>
                <a:highlight>
                  <a:schemeClr val="dk1"/>
                </a:highlight>
                <a:latin typeface="Open Sans"/>
                <a:ea typeface="Open Sans"/>
                <a:cs typeface="Open Sans"/>
                <a:sym typeface="Open Sans"/>
              </a:rPr>
              <a:t>CLOSE</a:t>
            </a:r>
            <a:endParaRPr sz="2400" b="1">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311700" y="64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Repost customer photo on Facebook Story</a:t>
            </a:r>
            <a:endParaRPr/>
          </a:p>
        </p:txBody>
      </p:sp>
      <p:sp>
        <p:nvSpPr>
          <p:cNvPr id="235" name="Google Shape;235;p31"/>
          <p:cNvSpPr txBox="1">
            <a:spLocks noGrp="1"/>
          </p:cNvSpPr>
          <p:nvPr>
            <p:ph type="body" idx="1"/>
          </p:nvPr>
        </p:nvSpPr>
        <p:spPr>
          <a:xfrm>
            <a:off x="83100" y="771425"/>
            <a:ext cx="2640000" cy="37338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b="1"/>
              <a:t>WHAT?</a:t>
            </a:r>
            <a:endParaRPr b="1"/>
          </a:p>
          <a:p>
            <a:pPr marL="457200" lvl="0" indent="-317182" algn="l" rtl="0">
              <a:spcBef>
                <a:spcPts val="1200"/>
              </a:spcBef>
              <a:spcAft>
                <a:spcPts val="0"/>
              </a:spcAft>
              <a:buSzPct val="100000"/>
              <a:buChar char="●"/>
            </a:pPr>
            <a:r>
              <a:rPr lang="en" b="1"/>
              <a:t>Comment on Shannon’s post “Thank you for shopping at Payless!”</a:t>
            </a:r>
            <a:endParaRPr b="1"/>
          </a:p>
          <a:p>
            <a:pPr marL="457200" lvl="0" indent="-317182" algn="l" rtl="0">
              <a:spcBef>
                <a:spcPts val="0"/>
              </a:spcBef>
              <a:spcAft>
                <a:spcPts val="0"/>
              </a:spcAft>
              <a:buSzPct val="100000"/>
              <a:buChar char="●"/>
            </a:pPr>
            <a:r>
              <a:rPr lang="en" b="1"/>
              <a:t>Repost Shannon’s picture on Payless’s story </a:t>
            </a:r>
            <a:endParaRPr b="1"/>
          </a:p>
          <a:p>
            <a:pPr marL="457200" lvl="0" indent="-317182" algn="l" rtl="0">
              <a:spcBef>
                <a:spcPts val="0"/>
              </a:spcBef>
              <a:spcAft>
                <a:spcPts val="0"/>
              </a:spcAft>
              <a:buSzPct val="100000"/>
              <a:buChar char="●"/>
            </a:pPr>
            <a:r>
              <a:rPr lang="en" b="1"/>
              <a:t>Say “What she said” referring to Shannon’s caption “It’s never too early to shop for Christmas”</a:t>
            </a:r>
            <a:endParaRPr b="1"/>
          </a:p>
          <a:p>
            <a:pPr marL="0" lvl="0" indent="0" algn="l" rtl="0">
              <a:spcBef>
                <a:spcPts val="1200"/>
              </a:spcBef>
              <a:spcAft>
                <a:spcPts val="1200"/>
              </a:spcAft>
              <a:buNone/>
            </a:pPr>
            <a:endParaRPr sz="1200" b="1"/>
          </a:p>
        </p:txBody>
      </p:sp>
      <p:sp>
        <p:nvSpPr>
          <p:cNvPr id="236" name="Google Shape;236;p31"/>
          <p:cNvSpPr txBox="1">
            <a:spLocks noGrp="1"/>
          </p:cNvSpPr>
          <p:nvPr>
            <p:ph type="body" idx="1"/>
          </p:nvPr>
        </p:nvSpPr>
        <p:spPr>
          <a:xfrm>
            <a:off x="2543750" y="771425"/>
            <a:ext cx="2305800" cy="26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50" b="1"/>
              <a:t>WHY?</a:t>
            </a:r>
            <a:endParaRPr sz="1350" b="1"/>
          </a:p>
          <a:p>
            <a:pPr marL="457200" lvl="0" indent="-314325" algn="l" rtl="0">
              <a:spcBef>
                <a:spcPts val="1200"/>
              </a:spcBef>
              <a:spcAft>
                <a:spcPts val="0"/>
              </a:spcAft>
              <a:buSzPts val="1350"/>
              <a:buChar char="●"/>
            </a:pPr>
            <a:r>
              <a:rPr lang="en" sz="1350" b="1"/>
              <a:t>Shows gratitude, creates customer loyalty</a:t>
            </a:r>
            <a:endParaRPr sz="1350" b="1"/>
          </a:p>
          <a:p>
            <a:pPr marL="457200" lvl="0" indent="-314325" algn="l" rtl="0">
              <a:spcBef>
                <a:spcPts val="0"/>
              </a:spcBef>
              <a:spcAft>
                <a:spcPts val="0"/>
              </a:spcAft>
              <a:buSzPts val="1350"/>
              <a:buChar char="●"/>
            </a:pPr>
            <a:r>
              <a:rPr lang="en" sz="1350" b="1"/>
              <a:t>Builds a strong relationship and bond</a:t>
            </a:r>
            <a:endParaRPr sz="1350" b="1"/>
          </a:p>
          <a:p>
            <a:pPr marL="0" lvl="0" indent="0" algn="l" rtl="0">
              <a:spcBef>
                <a:spcPts val="1200"/>
              </a:spcBef>
              <a:spcAft>
                <a:spcPts val="1200"/>
              </a:spcAft>
              <a:buNone/>
            </a:pPr>
            <a:endParaRPr sz="1200" b="1"/>
          </a:p>
        </p:txBody>
      </p:sp>
      <p:pic>
        <p:nvPicPr>
          <p:cNvPr id="237" name="Google Shape;237;p31"/>
          <p:cNvPicPr preferRelativeResize="0"/>
          <p:nvPr/>
        </p:nvPicPr>
        <p:blipFill>
          <a:blip r:embed="rId3">
            <a:alphaModFix/>
          </a:blip>
          <a:stretch>
            <a:fillRect/>
          </a:stretch>
        </p:blipFill>
        <p:spPr>
          <a:xfrm>
            <a:off x="7020375" y="708925"/>
            <a:ext cx="1811925" cy="3461875"/>
          </a:xfrm>
          <a:prstGeom prst="rect">
            <a:avLst/>
          </a:prstGeom>
          <a:noFill/>
          <a:ln>
            <a:noFill/>
          </a:ln>
        </p:spPr>
      </p:pic>
      <p:pic>
        <p:nvPicPr>
          <p:cNvPr id="238" name="Google Shape;238;p31"/>
          <p:cNvPicPr preferRelativeResize="0"/>
          <p:nvPr/>
        </p:nvPicPr>
        <p:blipFill>
          <a:blip r:embed="rId4">
            <a:alphaModFix/>
          </a:blip>
          <a:stretch>
            <a:fillRect/>
          </a:stretch>
        </p:blipFill>
        <p:spPr>
          <a:xfrm>
            <a:off x="4605225" y="2181831"/>
            <a:ext cx="2639999" cy="2856795"/>
          </a:xfrm>
          <a:prstGeom prst="rect">
            <a:avLst/>
          </a:prstGeom>
          <a:noFill/>
          <a:ln>
            <a:noFill/>
          </a:ln>
        </p:spPr>
      </p:pic>
      <p:sp>
        <p:nvSpPr>
          <p:cNvPr id="239" name="Google Shape;239;p31"/>
          <p:cNvSpPr txBox="1"/>
          <p:nvPr/>
        </p:nvSpPr>
        <p:spPr>
          <a:xfrm rot="-1461560">
            <a:off x="2585908" y="3918790"/>
            <a:ext cx="1613982"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1"/>
                </a:solidFill>
                <a:highlight>
                  <a:schemeClr val="dk1"/>
                </a:highlight>
                <a:latin typeface="Open Sans"/>
                <a:ea typeface="Open Sans"/>
                <a:cs typeface="Open Sans"/>
                <a:sym typeface="Open Sans"/>
              </a:rPr>
              <a:t>DELIGHT</a:t>
            </a:r>
            <a:endParaRPr sz="2400" b="1">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86350" y="335150"/>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Goal</a:t>
            </a:r>
            <a:endParaRPr/>
          </a:p>
        </p:txBody>
      </p:sp>
      <p:sp>
        <p:nvSpPr>
          <p:cNvPr id="73" name="Google Shape;73;p14"/>
          <p:cNvSpPr txBox="1">
            <a:spLocks noGrp="1"/>
          </p:cNvSpPr>
          <p:nvPr>
            <p:ph type="body" idx="4294967295"/>
          </p:nvPr>
        </p:nvSpPr>
        <p:spPr>
          <a:xfrm>
            <a:off x="311700" y="1582700"/>
            <a:ext cx="8520600" cy="815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200"/>
              <a:t>Increase website sales to 500k by end of January</a:t>
            </a:r>
            <a:endParaRPr sz="2200"/>
          </a:p>
        </p:txBody>
      </p:sp>
      <p:pic>
        <p:nvPicPr>
          <p:cNvPr id="74" name="Google Shape;74;p14"/>
          <p:cNvPicPr preferRelativeResize="0"/>
          <p:nvPr/>
        </p:nvPicPr>
        <p:blipFill>
          <a:blip r:embed="rId3">
            <a:alphaModFix/>
          </a:blip>
          <a:stretch>
            <a:fillRect/>
          </a:stretch>
        </p:blipFill>
        <p:spPr>
          <a:xfrm>
            <a:off x="2247077" y="2632450"/>
            <a:ext cx="4852170" cy="2440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188375" y="0"/>
            <a:ext cx="3186900" cy="62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Shannon </a:t>
            </a:r>
            <a:endParaRPr/>
          </a:p>
        </p:txBody>
      </p:sp>
      <p:sp>
        <p:nvSpPr>
          <p:cNvPr id="80" name="Google Shape;80;p15"/>
          <p:cNvSpPr txBox="1">
            <a:spLocks noGrp="1"/>
          </p:cNvSpPr>
          <p:nvPr>
            <p:ph type="body" idx="1"/>
          </p:nvPr>
        </p:nvSpPr>
        <p:spPr>
          <a:xfrm>
            <a:off x="188375" y="625200"/>
            <a:ext cx="5241000" cy="44292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A DAY IN THE LIFE SHANNON</a:t>
            </a:r>
            <a:endParaRPr sz="850" b="1">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Single Mom of 3 (6,9,11)</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Full-time Retail Manager</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She's a planner, likes to stick to a schedule</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Early Mornings, Late Nights describes her daily routines</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endParaRPr sz="850">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BACKGROUND</a:t>
            </a:r>
            <a:endParaRPr sz="850" b="1">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42 years old</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Associate's Degree in Management - Some College</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endParaRPr sz="850">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FINANCES</a:t>
            </a:r>
            <a:endParaRPr sz="850" b="1">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She's super conscious about what she spends her money on</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Household income of $50K</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endParaRPr sz="850">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ONLINE BEHAVIOR</a:t>
            </a:r>
            <a:endParaRPr sz="850" b="1">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She is always active on Facebook</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Buys/plans holiday gifts early in advance; capitalizes on major holiday sales/discounts</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Mostly shops online, has little time to shop in person due to her heavy work schedule and busy family life</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WHAT SHE’S LOOKING FOR</a:t>
            </a:r>
            <a:endParaRPr sz="850" b="1">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Affordable presents for her kids for the holidays</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Business casual apparel, wants to be comfortable during a long day of work but still look professional</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endParaRPr sz="850">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WHAT INFLUENCES HER</a:t>
            </a:r>
            <a:endParaRPr sz="850" b="1">
              <a:solidFill>
                <a:srgbClr val="00000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Her friends and colleagues</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Facebook and social media</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Youtube product reviews</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b="1">
                <a:solidFill>
                  <a:srgbClr val="000000"/>
                </a:solidFill>
                <a:latin typeface="Arial"/>
                <a:ea typeface="Arial"/>
                <a:cs typeface="Arial"/>
                <a:sym typeface="Arial"/>
              </a:rPr>
              <a:t>MAKES LIFE EASIER</a:t>
            </a:r>
            <a:endParaRPr sz="850" b="1">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Affordable products</a:t>
            </a:r>
            <a:endParaRPr sz="850">
              <a:solidFill>
                <a:srgbClr val="002060"/>
              </a:solidFill>
              <a:latin typeface="Arial"/>
              <a:ea typeface="Arial"/>
              <a:cs typeface="Arial"/>
              <a:sym typeface="Arial"/>
            </a:endParaRPr>
          </a:p>
          <a:p>
            <a:pPr marL="0" lvl="0" indent="0" algn="l" rtl="0">
              <a:lnSpc>
                <a:spcPct val="105000"/>
              </a:lnSpc>
              <a:spcBef>
                <a:spcPts val="0"/>
              </a:spcBef>
              <a:spcAft>
                <a:spcPts val="0"/>
              </a:spcAft>
              <a:buSzPts val="358"/>
              <a:buNone/>
            </a:pPr>
            <a:r>
              <a:rPr lang="en" sz="850">
                <a:solidFill>
                  <a:srgbClr val="002060"/>
                </a:solidFill>
                <a:latin typeface="Arial"/>
                <a:ea typeface="Arial"/>
                <a:cs typeface="Arial"/>
                <a:sym typeface="Arial"/>
              </a:rPr>
              <a:t>Easy/seamless online shopping experience</a:t>
            </a:r>
            <a:endParaRPr sz="850">
              <a:solidFill>
                <a:srgbClr val="002060"/>
              </a:solidFill>
              <a:latin typeface="Arial"/>
              <a:ea typeface="Arial"/>
              <a:cs typeface="Arial"/>
              <a:sym typeface="Arial"/>
            </a:endParaRPr>
          </a:p>
          <a:p>
            <a:pPr marL="0" lvl="0" indent="0" algn="l" rtl="0">
              <a:lnSpc>
                <a:spcPct val="105000"/>
              </a:lnSpc>
              <a:spcBef>
                <a:spcPts val="0"/>
              </a:spcBef>
              <a:spcAft>
                <a:spcPts val="1200"/>
              </a:spcAft>
              <a:buSzPts val="358"/>
              <a:buNone/>
            </a:pPr>
            <a:endParaRPr sz="685"/>
          </a:p>
        </p:txBody>
      </p:sp>
      <p:pic>
        <p:nvPicPr>
          <p:cNvPr id="81" name="Google Shape;81;p15"/>
          <p:cNvPicPr preferRelativeResize="0"/>
          <p:nvPr/>
        </p:nvPicPr>
        <p:blipFill>
          <a:blip r:embed="rId3">
            <a:alphaModFix/>
          </a:blip>
          <a:stretch>
            <a:fillRect/>
          </a:stretch>
        </p:blipFill>
        <p:spPr>
          <a:xfrm>
            <a:off x="5774525" y="66975"/>
            <a:ext cx="3324825" cy="4987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Snapshot of Consumer Journey Map</a:t>
            </a:r>
            <a:endParaRPr/>
          </a:p>
        </p:txBody>
      </p:sp>
      <p:pic>
        <p:nvPicPr>
          <p:cNvPr id="87" name="Google Shape;87;p16"/>
          <p:cNvPicPr preferRelativeResize="0"/>
          <p:nvPr/>
        </p:nvPicPr>
        <p:blipFill rotWithShape="1">
          <a:blip r:embed="rId3">
            <a:alphaModFix/>
          </a:blip>
          <a:srcRect r="783"/>
          <a:stretch/>
        </p:blipFill>
        <p:spPr>
          <a:xfrm>
            <a:off x="0" y="2699675"/>
            <a:ext cx="9144001" cy="23190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 Phases &amp; Strategy to Content</a:t>
            </a:r>
            <a:endParaRPr/>
          </a:p>
        </p:txBody>
      </p:sp>
      <p:sp>
        <p:nvSpPr>
          <p:cNvPr id="93" name="Google Shape;93;p17"/>
          <p:cNvSpPr txBox="1"/>
          <p:nvPr/>
        </p:nvSpPr>
        <p:spPr>
          <a:xfrm>
            <a:off x="2109949" y="15829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8D3"/>
                </a:solidFill>
                <a:latin typeface="Roboto"/>
                <a:ea typeface="Roboto"/>
                <a:cs typeface="Roboto"/>
                <a:sym typeface="Roboto"/>
              </a:rPr>
              <a:t>Visitors</a:t>
            </a:r>
            <a:endParaRPr sz="800">
              <a:solidFill>
                <a:srgbClr val="0C58D3"/>
              </a:solidFill>
              <a:latin typeface="Roboto"/>
              <a:ea typeface="Roboto"/>
              <a:cs typeface="Roboto"/>
              <a:sym typeface="Roboto"/>
            </a:endParaRPr>
          </a:p>
        </p:txBody>
      </p:sp>
      <p:sp>
        <p:nvSpPr>
          <p:cNvPr id="94" name="Google Shape;94;p17"/>
          <p:cNvSpPr txBox="1"/>
          <p:nvPr/>
        </p:nvSpPr>
        <p:spPr>
          <a:xfrm>
            <a:off x="1440725" y="27039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accent1"/>
                </a:solidFill>
                <a:latin typeface="Roboto"/>
                <a:ea typeface="Roboto"/>
                <a:cs typeface="Roboto"/>
                <a:sym typeface="Roboto"/>
              </a:rPr>
              <a:t>Attract</a:t>
            </a:r>
            <a:endParaRPr sz="1000" b="1">
              <a:solidFill>
                <a:schemeClr val="accent1"/>
              </a:solidFill>
              <a:latin typeface="Roboto"/>
              <a:ea typeface="Roboto"/>
              <a:cs typeface="Roboto"/>
              <a:sym typeface="Roboto"/>
            </a:endParaRPr>
          </a:p>
        </p:txBody>
      </p:sp>
      <p:sp>
        <p:nvSpPr>
          <p:cNvPr id="95" name="Google Shape;95;p17"/>
          <p:cNvSpPr txBox="1"/>
          <p:nvPr/>
        </p:nvSpPr>
        <p:spPr>
          <a:xfrm>
            <a:off x="1420475" y="3725325"/>
            <a:ext cx="1662900" cy="44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latin typeface="Roboto"/>
                <a:ea typeface="Roboto"/>
                <a:cs typeface="Roboto"/>
                <a:sym typeface="Roboto"/>
              </a:rPr>
              <a:t>Google search product listings in Google shopping and Google search (all) that links to Payless’s website and shows business casual shoes, clearance/discount prices, company ratings, and product names</a:t>
            </a:r>
            <a:endParaRPr sz="800" dirty="0">
              <a:solidFill>
                <a:schemeClr val="accent5"/>
              </a:solidFill>
              <a:latin typeface="Roboto"/>
              <a:ea typeface="Roboto"/>
              <a:cs typeface="Roboto"/>
              <a:sym typeface="Roboto"/>
            </a:endParaRPr>
          </a:p>
        </p:txBody>
      </p:sp>
      <p:cxnSp>
        <p:nvCxnSpPr>
          <p:cNvPr id="96" name="Google Shape;96;p17"/>
          <p:cNvCxnSpPr/>
          <p:nvPr/>
        </p:nvCxnSpPr>
        <p:spPr>
          <a:xfrm>
            <a:off x="2685877" y="1704321"/>
            <a:ext cx="718500" cy="741900"/>
          </a:xfrm>
          <a:prstGeom prst="straightConnector1">
            <a:avLst/>
          </a:prstGeom>
          <a:noFill/>
          <a:ln w="9525" cap="flat" cmpd="sng">
            <a:solidFill>
              <a:srgbClr val="0D5DDF"/>
            </a:solidFill>
            <a:prstDash val="solid"/>
            <a:round/>
            <a:headEnd type="none" w="sm" len="sm"/>
            <a:tailEnd type="none" w="sm" len="sm"/>
          </a:ln>
        </p:spPr>
      </p:cxnSp>
      <p:sp>
        <p:nvSpPr>
          <p:cNvPr id="97" name="Google Shape;97;p17"/>
          <p:cNvSpPr/>
          <p:nvPr/>
        </p:nvSpPr>
        <p:spPr>
          <a:xfrm flipH="1">
            <a:off x="1588700" y="2315525"/>
            <a:ext cx="1834800" cy="1434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98" name="Google Shape;98;p17"/>
          <p:cNvSpPr/>
          <p:nvPr/>
        </p:nvSpPr>
        <p:spPr>
          <a:xfrm>
            <a:off x="1588800" y="2469349"/>
            <a:ext cx="1834800" cy="1434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txBox="1"/>
          <p:nvPr/>
        </p:nvSpPr>
        <p:spPr>
          <a:xfrm>
            <a:off x="3818898" y="15829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8D3"/>
                </a:solidFill>
                <a:latin typeface="Roboto"/>
                <a:ea typeface="Roboto"/>
                <a:cs typeface="Roboto"/>
                <a:sym typeface="Roboto"/>
              </a:rPr>
              <a:t>Leads</a:t>
            </a:r>
            <a:endParaRPr sz="800">
              <a:solidFill>
                <a:srgbClr val="0C58D3"/>
              </a:solidFill>
              <a:latin typeface="Roboto"/>
              <a:ea typeface="Roboto"/>
              <a:cs typeface="Roboto"/>
              <a:sym typeface="Roboto"/>
            </a:endParaRPr>
          </a:p>
        </p:txBody>
      </p:sp>
      <p:sp>
        <p:nvSpPr>
          <p:cNvPr id="100" name="Google Shape;100;p17"/>
          <p:cNvSpPr txBox="1"/>
          <p:nvPr/>
        </p:nvSpPr>
        <p:spPr>
          <a:xfrm>
            <a:off x="3291324" y="27039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accent1"/>
                </a:solidFill>
                <a:latin typeface="Roboto"/>
                <a:ea typeface="Roboto"/>
                <a:cs typeface="Roboto"/>
                <a:sym typeface="Roboto"/>
              </a:rPr>
              <a:t>Convert</a:t>
            </a:r>
            <a:endParaRPr sz="1000" b="1">
              <a:solidFill>
                <a:schemeClr val="accent1"/>
              </a:solidFill>
              <a:latin typeface="Roboto"/>
              <a:ea typeface="Roboto"/>
              <a:cs typeface="Roboto"/>
              <a:sym typeface="Roboto"/>
            </a:endParaRPr>
          </a:p>
        </p:txBody>
      </p:sp>
      <p:sp>
        <p:nvSpPr>
          <p:cNvPr id="101" name="Google Shape;101;p17"/>
          <p:cNvSpPr txBox="1"/>
          <p:nvPr/>
        </p:nvSpPr>
        <p:spPr>
          <a:xfrm>
            <a:off x="3271200" y="2959341"/>
            <a:ext cx="1751100" cy="61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latin typeface="Roboto"/>
                <a:ea typeface="Roboto"/>
                <a:cs typeface="Roboto"/>
                <a:sym typeface="Roboto"/>
              </a:rPr>
              <a:t>Promotional Pop-Up Ad on Website/Facebook/Instagram for Christmas Season Sale / “PLAN AHEAD Christmas sale 15% off</a:t>
            </a:r>
            <a:endParaRPr sz="800" dirty="0">
              <a:solidFill>
                <a:schemeClr val="accent5"/>
              </a:solidFill>
              <a:latin typeface="Roboto"/>
              <a:ea typeface="Roboto"/>
              <a:cs typeface="Roboto"/>
              <a:sym typeface="Roboto"/>
            </a:endParaRPr>
          </a:p>
        </p:txBody>
      </p:sp>
      <p:cxnSp>
        <p:nvCxnSpPr>
          <p:cNvPr id="102" name="Google Shape;102;p17"/>
          <p:cNvCxnSpPr/>
          <p:nvPr/>
        </p:nvCxnSpPr>
        <p:spPr>
          <a:xfrm>
            <a:off x="4394826" y="1704321"/>
            <a:ext cx="718500" cy="741900"/>
          </a:xfrm>
          <a:prstGeom prst="straightConnector1">
            <a:avLst/>
          </a:prstGeom>
          <a:noFill/>
          <a:ln w="9525" cap="flat" cmpd="sng">
            <a:solidFill>
              <a:srgbClr val="0D5DDF"/>
            </a:solidFill>
            <a:prstDash val="solid"/>
            <a:round/>
            <a:headEnd type="none" w="sm" len="sm"/>
            <a:tailEnd type="none" w="sm" len="sm"/>
          </a:ln>
        </p:spPr>
      </p:cxnSp>
      <p:sp>
        <p:nvSpPr>
          <p:cNvPr id="103" name="Google Shape;103;p17"/>
          <p:cNvSpPr/>
          <p:nvPr/>
        </p:nvSpPr>
        <p:spPr>
          <a:xfrm flipH="1">
            <a:off x="3297649" y="2315525"/>
            <a:ext cx="1834800" cy="1434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4" name="Google Shape;104;p17"/>
          <p:cNvSpPr/>
          <p:nvPr/>
        </p:nvSpPr>
        <p:spPr>
          <a:xfrm>
            <a:off x="3297749" y="2469349"/>
            <a:ext cx="1834800" cy="1434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p:nvPr/>
        </p:nvSpPr>
        <p:spPr>
          <a:xfrm>
            <a:off x="5436551" y="1582225"/>
            <a:ext cx="7185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8D3"/>
                </a:solidFill>
                <a:latin typeface="Roboto"/>
                <a:ea typeface="Roboto"/>
                <a:cs typeface="Roboto"/>
                <a:sym typeface="Roboto"/>
              </a:rPr>
              <a:t>Customers</a:t>
            </a:r>
            <a:endParaRPr sz="800">
              <a:solidFill>
                <a:srgbClr val="0C58D3"/>
              </a:solidFill>
              <a:latin typeface="Roboto"/>
              <a:ea typeface="Roboto"/>
              <a:cs typeface="Roboto"/>
              <a:sym typeface="Roboto"/>
            </a:endParaRPr>
          </a:p>
        </p:txBody>
      </p:sp>
      <p:sp>
        <p:nvSpPr>
          <p:cNvPr id="106" name="Google Shape;106;p17"/>
          <p:cNvSpPr txBox="1"/>
          <p:nvPr/>
        </p:nvSpPr>
        <p:spPr>
          <a:xfrm>
            <a:off x="5162295" y="2703214"/>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accent1"/>
                </a:solidFill>
                <a:latin typeface="Roboto"/>
                <a:ea typeface="Roboto"/>
                <a:cs typeface="Roboto"/>
                <a:sym typeface="Roboto"/>
              </a:rPr>
              <a:t>Close</a:t>
            </a:r>
            <a:endParaRPr sz="1000" b="1">
              <a:solidFill>
                <a:schemeClr val="accent1"/>
              </a:solidFill>
              <a:latin typeface="Roboto"/>
              <a:ea typeface="Roboto"/>
              <a:cs typeface="Roboto"/>
              <a:sym typeface="Roboto"/>
            </a:endParaRPr>
          </a:p>
        </p:txBody>
      </p:sp>
      <p:sp>
        <p:nvSpPr>
          <p:cNvPr id="107" name="Google Shape;107;p17"/>
          <p:cNvSpPr txBox="1"/>
          <p:nvPr/>
        </p:nvSpPr>
        <p:spPr>
          <a:xfrm>
            <a:off x="5100008" y="3962975"/>
            <a:ext cx="1580700" cy="74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highlight>
                  <a:srgbClr val="FFFFFF"/>
                </a:highlight>
                <a:latin typeface="Roboto"/>
                <a:ea typeface="Roboto"/>
                <a:cs typeface="Roboto"/>
                <a:sym typeface="Roboto"/>
              </a:rPr>
              <a:t>Offer a gift messaging / "gift wrapping option" for purchased holiday gifts. Send an order confirmation email with a referral discount for future purchases along with a thank </a:t>
            </a:r>
            <a:r>
              <a:rPr lang="en" sz="800" dirty="0">
                <a:solidFill>
                  <a:schemeClr val="accent5"/>
                </a:solidFill>
                <a:highlight>
                  <a:srgbClr val="FFFFFF"/>
                </a:highlight>
              </a:rPr>
              <a:t>you</a:t>
            </a:r>
            <a:endParaRPr sz="900" dirty="0">
              <a:solidFill>
                <a:schemeClr val="accent5"/>
              </a:solidFill>
              <a:latin typeface="Roboto"/>
              <a:ea typeface="Roboto"/>
              <a:cs typeface="Roboto"/>
              <a:sym typeface="Roboto"/>
            </a:endParaRPr>
          </a:p>
        </p:txBody>
      </p:sp>
      <p:cxnSp>
        <p:nvCxnSpPr>
          <p:cNvPr id="108" name="Google Shape;108;p17"/>
          <p:cNvCxnSpPr/>
          <p:nvPr/>
        </p:nvCxnSpPr>
        <p:spPr>
          <a:xfrm>
            <a:off x="6106672" y="1703610"/>
            <a:ext cx="718500" cy="741900"/>
          </a:xfrm>
          <a:prstGeom prst="straightConnector1">
            <a:avLst/>
          </a:prstGeom>
          <a:noFill/>
          <a:ln w="9525" cap="flat" cmpd="sng">
            <a:solidFill>
              <a:srgbClr val="C2C2C2"/>
            </a:solidFill>
            <a:prstDash val="solid"/>
            <a:round/>
            <a:headEnd type="none" w="sm" len="sm"/>
            <a:tailEnd type="none" w="sm" len="sm"/>
          </a:ln>
        </p:spPr>
      </p:cxnSp>
      <p:sp>
        <p:nvSpPr>
          <p:cNvPr id="109" name="Google Shape;109;p17"/>
          <p:cNvSpPr/>
          <p:nvPr/>
        </p:nvSpPr>
        <p:spPr>
          <a:xfrm flipH="1">
            <a:off x="5009494" y="2314814"/>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C58D3"/>
                </a:solidFill>
                <a:highlight>
                  <a:srgbClr val="0C58D3"/>
                </a:highlight>
              </a:rPr>
              <a:t>  </a:t>
            </a:r>
            <a:endParaRPr>
              <a:solidFill>
                <a:srgbClr val="0C58D3"/>
              </a:solidFill>
              <a:highlight>
                <a:srgbClr val="0C58D3"/>
              </a:highlight>
            </a:endParaRPr>
          </a:p>
        </p:txBody>
      </p:sp>
      <p:sp>
        <p:nvSpPr>
          <p:cNvPr id="110" name="Google Shape;110;p17"/>
          <p:cNvSpPr/>
          <p:nvPr/>
        </p:nvSpPr>
        <p:spPr>
          <a:xfrm>
            <a:off x="5009594" y="2468638"/>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txBox="1"/>
          <p:nvPr/>
        </p:nvSpPr>
        <p:spPr>
          <a:xfrm>
            <a:off x="7104048" y="1582200"/>
            <a:ext cx="7641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8D3"/>
                </a:solidFill>
                <a:latin typeface="Roboto"/>
                <a:ea typeface="Roboto"/>
                <a:cs typeface="Roboto"/>
                <a:sym typeface="Roboto"/>
              </a:rPr>
              <a:t>Promoters</a:t>
            </a:r>
            <a:endParaRPr sz="800">
              <a:solidFill>
                <a:srgbClr val="0C58D3"/>
              </a:solidFill>
              <a:latin typeface="Roboto"/>
              <a:ea typeface="Roboto"/>
              <a:cs typeface="Roboto"/>
              <a:sym typeface="Roboto"/>
            </a:endParaRPr>
          </a:p>
        </p:txBody>
      </p:sp>
      <p:sp>
        <p:nvSpPr>
          <p:cNvPr id="112" name="Google Shape;112;p17"/>
          <p:cNvSpPr txBox="1"/>
          <p:nvPr/>
        </p:nvSpPr>
        <p:spPr>
          <a:xfrm>
            <a:off x="6875558" y="2703203"/>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accent1"/>
                </a:solidFill>
                <a:latin typeface="Roboto"/>
                <a:ea typeface="Roboto"/>
                <a:cs typeface="Roboto"/>
                <a:sym typeface="Roboto"/>
              </a:rPr>
              <a:t>Delight</a:t>
            </a:r>
            <a:endParaRPr sz="1000" b="1">
              <a:solidFill>
                <a:schemeClr val="accent1"/>
              </a:solidFill>
              <a:latin typeface="Roboto"/>
              <a:ea typeface="Roboto"/>
              <a:cs typeface="Roboto"/>
              <a:sym typeface="Roboto"/>
            </a:endParaRPr>
          </a:p>
        </p:txBody>
      </p:sp>
      <p:sp>
        <p:nvSpPr>
          <p:cNvPr id="113" name="Google Shape;113;p17"/>
          <p:cNvSpPr txBox="1"/>
          <p:nvPr/>
        </p:nvSpPr>
        <p:spPr>
          <a:xfrm>
            <a:off x="6855433" y="2955893"/>
            <a:ext cx="15456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highlight>
                  <a:srgbClr val="FFFFFF"/>
                </a:highlight>
                <a:latin typeface="Roboto"/>
                <a:ea typeface="Roboto"/>
                <a:cs typeface="Roboto"/>
                <a:sym typeface="Roboto"/>
              </a:rPr>
              <a:t>Comment a thank you for shopping at Payless and repost the post on their story</a:t>
            </a:r>
            <a:endParaRPr sz="900" dirty="0">
              <a:solidFill>
                <a:schemeClr val="accent5"/>
              </a:solidFill>
              <a:latin typeface="Roboto"/>
              <a:ea typeface="Roboto"/>
              <a:cs typeface="Roboto"/>
              <a:sym typeface="Roboto"/>
            </a:endParaRPr>
          </a:p>
        </p:txBody>
      </p:sp>
      <p:cxnSp>
        <p:nvCxnSpPr>
          <p:cNvPr id="114" name="Google Shape;114;p17"/>
          <p:cNvCxnSpPr/>
          <p:nvPr/>
        </p:nvCxnSpPr>
        <p:spPr>
          <a:xfrm>
            <a:off x="7819935" y="1703599"/>
            <a:ext cx="718500" cy="741900"/>
          </a:xfrm>
          <a:prstGeom prst="straightConnector1">
            <a:avLst/>
          </a:prstGeom>
          <a:noFill/>
          <a:ln w="9525" cap="flat" cmpd="sng">
            <a:solidFill>
              <a:srgbClr val="C2C2C2"/>
            </a:solidFill>
            <a:prstDash val="solid"/>
            <a:round/>
            <a:headEnd type="none" w="sm" len="sm"/>
            <a:tailEnd type="none" w="sm" len="sm"/>
          </a:ln>
        </p:spPr>
      </p:cxnSp>
      <p:sp>
        <p:nvSpPr>
          <p:cNvPr id="115" name="Google Shape;115;p17"/>
          <p:cNvSpPr/>
          <p:nvPr/>
        </p:nvSpPr>
        <p:spPr>
          <a:xfrm flipH="1">
            <a:off x="6722758" y="2314803"/>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6" name="Google Shape;116;p17"/>
          <p:cNvSpPr/>
          <p:nvPr/>
        </p:nvSpPr>
        <p:spPr>
          <a:xfrm>
            <a:off x="6722858" y="2468627"/>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 name="Google Shape;117;p17"/>
          <p:cNvCxnSpPr/>
          <p:nvPr/>
        </p:nvCxnSpPr>
        <p:spPr>
          <a:xfrm>
            <a:off x="1025302" y="1727446"/>
            <a:ext cx="718500" cy="741900"/>
          </a:xfrm>
          <a:prstGeom prst="straightConnector1">
            <a:avLst/>
          </a:prstGeom>
          <a:noFill/>
          <a:ln w="9525" cap="flat" cmpd="sng">
            <a:solidFill>
              <a:srgbClr val="0D5DDF"/>
            </a:solidFill>
            <a:prstDash val="solid"/>
            <a:round/>
            <a:headEnd type="none" w="sm" len="sm"/>
            <a:tailEnd type="none" w="sm" len="sm"/>
          </a:ln>
        </p:spPr>
      </p:cxnSp>
      <p:sp>
        <p:nvSpPr>
          <p:cNvPr id="118" name="Google Shape;118;p17"/>
          <p:cNvSpPr txBox="1"/>
          <p:nvPr/>
        </p:nvSpPr>
        <p:spPr>
          <a:xfrm>
            <a:off x="445649" y="1582200"/>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8D3"/>
                </a:solidFill>
                <a:latin typeface="Roboto"/>
                <a:ea typeface="Roboto"/>
                <a:cs typeface="Roboto"/>
                <a:sym typeface="Roboto"/>
              </a:rPr>
              <a:t>Strangers</a:t>
            </a:r>
            <a:endParaRPr sz="800">
              <a:solidFill>
                <a:srgbClr val="0C58D3"/>
              </a:solidFill>
              <a:latin typeface="Roboto"/>
              <a:ea typeface="Roboto"/>
              <a:cs typeface="Roboto"/>
              <a:sym typeface="Roboto"/>
            </a:endParaRPr>
          </a:p>
        </p:txBody>
      </p:sp>
      <p:sp>
        <p:nvSpPr>
          <p:cNvPr id="119" name="Google Shape;119;p17"/>
          <p:cNvSpPr txBox="1"/>
          <p:nvPr/>
        </p:nvSpPr>
        <p:spPr>
          <a:xfrm>
            <a:off x="1420475" y="2960575"/>
            <a:ext cx="1662900" cy="9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latin typeface="Roboto"/>
                <a:ea typeface="Roboto"/>
                <a:cs typeface="Roboto"/>
                <a:sym typeface="Roboto"/>
              </a:rPr>
              <a:t>Blog post: "Keeping it Business Casual: Trendy and Affordable Shoes for Your Business Casual Wardrobe" hyperlink to Payless's blog/article on Facebook. </a:t>
            </a:r>
            <a:endParaRPr sz="800" dirty="0">
              <a:solidFill>
                <a:schemeClr val="accent5"/>
              </a:solidFill>
              <a:latin typeface="Roboto"/>
              <a:ea typeface="Roboto"/>
              <a:cs typeface="Roboto"/>
              <a:sym typeface="Roboto"/>
            </a:endParaRPr>
          </a:p>
        </p:txBody>
      </p:sp>
      <p:sp>
        <p:nvSpPr>
          <p:cNvPr id="120" name="Google Shape;120;p17"/>
          <p:cNvSpPr txBox="1"/>
          <p:nvPr/>
        </p:nvSpPr>
        <p:spPr>
          <a:xfrm>
            <a:off x="3266975" y="3647916"/>
            <a:ext cx="1834800" cy="130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750" dirty="0">
                <a:solidFill>
                  <a:schemeClr val="accent5"/>
                </a:solidFill>
                <a:latin typeface="Roboto"/>
                <a:ea typeface="Roboto"/>
                <a:cs typeface="Roboto"/>
                <a:sym typeface="Roboto"/>
              </a:rPr>
              <a:t>Website header- "PLAN AHEAD Christmas Sale: 15% off Christmas Sale, Check Christmas off your to-do list early, use code PLANAHEAD at checkout, Ends 11/25"/Youtube video ad: Start with the "It's an  avocado... thanksss" meme. Suggest childrens' shoes (cozy slippers, light up shoes, snow boots) to add to her cart</a:t>
            </a:r>
            <a:endParaRPr sz="750" dirty="0">
              <a:solidFill>
                <a:schemeClr val="accent5"/>
              </a:solidFill>
              <a:latin typeface="Roboto"/>
              <a:ea typeface="Roboto"/>
              <a:cs typeface="Roboto"/>
              <a:sym typeface="Roboto"/>
            </a:endParaRPr>
          </a:p>
        </p:txBody>
      </p:sp>
      <p:sp>
        <p:nvSpPr>
          <p:cNvPr id="121" name="Google Shape;121;p17"/>
          <p:cNvSpPr txBox="1"/>
          <p:nvPr/>
        </p:nvSpPr>
        <p:spPr>
          <a:xfrm>
            <a:off x="5096500" y="2965250"/>
            <a:ext cx="1662900" cy="80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latin typeface="Roboto"/>
                <a:ea typeface="Roboto"/>
                <a:cs typeface="Roboto"/>
                <a:sym typeface="Roboto"/>
              </a:rPr>
              <a:t>Website algorithm: “Santa’s Bag” - looking for these? Don’t forget to add them to your cart before you check out! Lists products that consumer previously viewed on the website with an “Add” button. </a:t>
            </a:r>
            <a:endParaRPr sz="800" dirty="0">
              <a:solidFill>
                <a:schemeClr val="accent5"/>
              </a:solidFill>
              <a:latin typeface="Roboto"/>
              <a:ea typeface="Roboto"/>
              <a:cs typeface="Roboto"/>
              <a:sym typeface="Roboto"/>
            </a:endParaRPr>
          </a:p>
        </p:txBody>
      </p:sp>
      <p:sp>
        <p:nvSpPr>
          <p:cNvPr id="122" name="Google Shape;122;p17"/>
          <p:cNvSpPr txBox="1"/>
          <p:nvPr/>
        </p:nvSpPr>
        <p:spPr>
          <a:xfrm>
            <a:off x="6854025" y="3643123"/>
            <a:ext cx="1545600" cy="80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chemeClr val="accent5"/>
                </a:solidFill>
                <a:highlight>
                  <a:srgbClr val="FFFFFF"/>
                </a:highlight>
                <a:latin typeface="Roboto"/>
                <a:ea typeface="Roboto"/>
                <a:cs typeface="Roboto"/>
                <a:sym typeface="Roboto"/>
              </a:rPr>
              <a:t>"What she said *side eye emoji*” Payless reposts her content on their Facebook page story.</a:t>
            </a:r>
            <a:endParaRPr sz="900" dirty="0">
              <a:solidFill>
                <a:schemeClr val="accent5"/>
              </a:solidFill>
              <a:latin typeface="Roboto"/>
              <a:ea typeface="Roboto"/>
              <a:cs typeface="Roboto"/>
              <a:sym typeface="Roboto"/>
            </a:endParaRPr>
          </a:p>
        </p:txBody>
      </p:sp>
      <p:sp>
        <p:nvSpPr>
          <p:cNvPr id="123" name="Google Shape;123;p17"/>
          <p:cNvSpPr/>
          <p:nvPr/>
        </p:nvSpPr>
        <p:spPr>
          <a:xfrm flipH="1">
            <a:off x="5022424" y="2325800"/>
            <a:ext cx="1834800" cy="1434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4" name="Google Shape;124;p17"/>
          <p:cNvSpPr/>
          <p:nvPr/>
        </p:nvSpPr>
        <p:spPr>
          <a:xfrm flipH="1">
            <a:off x="6722849" y="2325800"/>
            <a:ext cx="1834800" cy="1434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5" name="Google Shape;125;p17"/>
          <p:cNvSpPr/>
          <p:nvPr/>
        </p:nvSpPr>
        <p:spPr>
          <a:xfrm>
            <a:off x="5022424" y="2469199"/>
            <a:ext cx="1834800" cy="1434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6722849" y="2469199"/>
            <a:ext cx="1834800" cy="1434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3699147" y="1332114"/>
            <a:ext cx="1661949" cy="3596911"/>
          </a:xfrm>
          <a:prstGeom prst="rect">
            <a:avLst/>
          </a:prstGeom>
          <a:noFill/>
          <a:ln>
            <a:noFill/>
          </a:ln>
        </p:spPr>
      </p:pic>
      <p:sp>
        <p:nvSpPr>
          <p:cNvPr id="132" name="Google Shape;132;p18"/>
          <p:cNvSpPr txBox="1">
            <a:spLocks noGrp="1"/>
          </p:cNvSpPr>
          <p:nvPr>
            <p:ph type="title"/>
          </p:nvPr>
        </p:nvSpPr>
        <p:spPr>
          <a:xfrm>
            <a:off x="311700" y="-88375"/>
            <a:ext cx="72819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44"/>
              <a:t>Content: Blog- “Keeping it Business Casual: Trendy and Affordable Shoes for Your Business Casual Wardrobe”</a:t>
            </a:r>
            <a:endParaRPr sz="3044"/>
          </a:p>
          <a:p>
            <a:pPr marL="0" lvl="0" indent="0" algn="l" rtl="0">
              <a:spcBef>
                <a:spcPts val="0"/>
              </a:spcBef>
              <a:spcAft>
                <a:spcPts val="0"/>
              </a:spcAft>
              <a:buNone/>
            </a:pPr>
            <a:r>
              <a:rPr lang="en" sz="3044"/>
              <a:t>Facebook Ad and Instagram Post</a:t>
            </a:r>
            <a:endParaRPr sz="3044"/>
          </a:p>
          <a:p>
            <a:pPr marL="0" lvl="0" indent="0" algn="l" rtl="0">
              <a:spcBef>
                <a:spcPts val="0"/>
              </a:spcBef>
              <a:spcAft>
                <a:spcPts val="0"/>
              </a:spcAft>
              <a:buNone/>
            </a:pPr>
            <a:r>
              <a:rPr lang="en"/>
              <a:t> </a:t>
            </a:r>
            <a:endParaRPr/>
          </a:p>
        </p:txBody>
      </p:sp>
      <p:sp>
        <p:nvSpPr>
          <p:cNvPr id="133" name="Google Shape;133;p18"/>
          <p:cNvSpPr txBox="1">
            <a:spLocks noGrp="1"/>
          </p:cNvSpPr>
          <p:nvPr>
            <p:ph type="body" idx="1"/>
          </p:nvPr>
        </p:nvSpPr>
        <p:spPr>
          <a:xfrm>
            <a:off x="224700" y="1255925"/>
            <a:ext cx="1895700" cy="314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WHAT?</a:t>
            </a:r>
            <a:endParaRPr b="1"/>
          </a:p>
          <a:p>
            <a:pPr marL="0" lvl="0" indent="0" algn="l" rtl="0">
              <a:spcBef>
                <a:spcPts val="1200"/>
              </a:spcBef>
              <a:spcAft>
                <a:spcPts val="1200"/>
              </a:spcAft>
              <a:buNone/>
            </a:pPr>
            <a:endParaRPr b="1"/>
          </a:p>
        </p:txBody>
      </p:sp>
      <p:pic>
        <p:nvPicPr>
          <p:cNvPr id="134" name="Google Shape;134;p18"/>
          <p:cNvPicPr preferRelativeResize="0"/>
          <p:nvPr/>
        </p:nvPicPr>
        <p:blipFill>
          <a:blip r:embed="rId4">
            <a:alphaModFix/>
          </a:blip>
          <a:stretch>
            <a:fillRect/>
          </a:stretch>
        </p:blipFill>
        <p:spPr>
          <a:xfrm>
            <a:off x="6098550" y="1131050"/>
            <a:ext cx="2874901" cy="2874901"/>
          </a:xfrm>
          <a:prstGeom prst="rect">
            <a:avLst/>
          </a:prstGeom>
          <a:noFill/>
          <a:ln>
            <a:noFill/>
          </a:ln>
        </p:spPr>
      </p:pic>
      <p:pic>
        <p:nvPicPr>
          <p:cNvPr id="135" name="Google Shape;135;p18"/>
          <p:cNvPicPr preferRelativeResize="0"/>
          <p:nvPr/>
        </p:nvPicPr>
        <p:blipFill>
          <a:blip r:embed="rId5">
            <a:alphaModFix/>
          </a:blip>
          <a:stretch>
            <a:fillRect/>
          </a:stretch>
        </p:blipFill>
        <p:spPr>
          <a:xfrm>
            <a:off x="5016050" y="1576000"/>
            <a:ext cx="1245024" cy="1556300"/>
          </a:xfrm>
          <a:prstGeom prst="rect">
            <a:avLst/>
          </a:prstGeom>
          <a:noFill/>
          <a:ln>
            <a:noFill/>
          </a:ln>
        </p:spPr>
      </p:pic>
      <p:pic>
        <p:nvPicPr>
          <p:cNvPr id="136" name="Google Shape;136;p18"/>
          <p:cNvPicPr preferRelativeResize="0"/>
          <p:nvPr/>
        </p:nvPicPr>
        <p:blipFill>
          <a:blip r:embed="rId6">
            <a:alphaModFix/>
          </a:blip>
          <a:stretch>
            <a:fillRect/>
          </a:stretch>
        </p:blipFill>
        <p:spPr>
          <a:xfrm>
            <a:off x="67150" y="2131174"/>
            <a:ext cx="3555801" cy="2770151"/>
          </a:xfrm>
          <a:prstGeom prst="rect">
            <a:avLst/>
          </a:prstGeom>
          <a:noFill/>
          <a:ln>
            <a:noFill/>
          </a:ln>
        </p:spPr>
      </p:pic>
      <p:pic>
        <p:nvPicPr>
          <p:cNvPr id="137" name="Google Shape;137;p18"/>
          <p:cNvPicPr preferRelativeResize="0"/>
          <p:nvPr/>
        </p:nvPicPr>
        <p:blipFill rotWithShape="1">
          <a:blip r:embed="rId7">
            <a:alphaModFix/>
          </a:blip>
          <a:srcRect t="73766" b="15414"/>
          <a:stretch/>
        </p:blipFill>
        <p:spPr>
          <a:xfrm>
            <a:off x="5488950" y="4193925"/>
            <a:ext cx="3555788" cy="707401"/>
          </a:xfrm>
          <a:prstGeom prst="rect">
            <a:avLst/>
          </a:prstGeom>
          <a:noFill/>
          <a:ln>
            <a:noFill/>
          </a:ln>
        </p:spPr>
      </p:pic>
      <p:sp>
        <p:nvSpPr>
          <p:cNvPr id="138" name="Google Shape;138;p18"/>
          <p:cNvSpPr txBox="1"/>
          <p:nvPr/>
        </p:nvSpPr>
        <p:spPr>
          <a:xfrm rot="-1461560">
            <a:off x="7487858" y="308315"/>
            <a:ext cx="1613982"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1"/>
                </a:solidFill>
                <a:highlight>
                  <a:schemeClr val="dk1"/>
                </a:highlight>
                <a:latin typeface="Open Sans"/>
                <a:ea typeface="Open Sans"/>
                <a:cs typeface="Open Sans"/>
                <a:sym typeface="Open Sans"/>
              </a:rPr>
              <a:t>ATTRACT</a:t>
            </a:r>
            <a:endParaRPr sz="2400" b="1">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311700" y="64025"/>
            <a:ext cx="8694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Blog- “Keeping it Business Casual: Trendy and Affordable Shoes for Your Business Casual Wardrobe”</a:t>
            </a:r>
            <a:endParaRPr/>
          </a:p>
          <a:p>
            <a:pPr marL="0" lvl="0" indent="0" algn="l" rtl="0">
              <a:spcBef>
                <a:spcPts val="0"/>
              </a:spcBef>
              <a:spcAft>
                <a:spcPts val="0"/>
              </a:spcAft>
              <a:buNone/>
            </a:pPr>
            <a:r>
              <a:rPr lang="en"/>
              <a:t>Facebook Ad and Instagram Post</a:t>
            </a:r>
            <a:endParaRPr/>
          </a:p>
          <a:p>
            <a:pPr marL="0" lvl="0" indent="0" algn="l" rtl="0">
              <a:spcBef>
                <a:spcPts val="0"/>
              </a:spcBef>
              <a:spcAft>
                <a:spcPts val="0"/>
              </a:spcAft>
              <a:buNone/>
            </a:pPr>
            <a:r>
              <a:rPr lang="en"/>
              <a:t> </a:t>
            </a:r>
            <a:endParaRPr/>
          </a:p>
        </p:txBody>
      </p:sp>
      <p:sp>
        <p:nvSpPr>
          <p:cNvPr id="144" name="Google Shape;144;p19"/>
          <p:cNvSpPr txBox="1">
            <a:spLocks noGrp="1"/>
          </p:cNvSpPr>
          <p:nvPr>
            <p:ph type="body" idx="1"/>
          </p:nvPr>
        </p:nvSpPr>
        <p:spPr>
          <a:xfrm>
            <a:off x="224700" y="1713125"/>
            <a:ext cx="8694600" cy="3143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b="1"/>
              <a:t>WHY?</a:t>
            </a:r>
            <a:endParaRPr b="1"/>
          </a:p>
          <a:p>
            <a:pPr marL="457200" lvl="0" indent="-342900" algn="l" rtl="0">
              <a:spcBef>
                <a:spcPts val="1200"/>
              </a:spcBef>
              <a:spcAft>
                <a:spcPts val="0"/>
              </a:spcAft>
              <a:buSzPts val="1800"/>
              <a:buChar char="●"/>
            </a:pPr>
            <a:r>
              <a:rPr lang="en" b="1"/>
              <a:t>Late September/early October→ Immediate need: Business casual attire</a:t>
            </a:r>
            <a:endParaRPr b="1"/>
          </a:p>
          <a:p>
            <a:pPr marL="457200" lvl="0" indent="-342900" algn="l" rtl="0">
              <a:spcBef>
                <a:spcPts val="0"/>
              </a:spcBef>
              <a:spcAft>
                <a:spcPts val="0"/>
              </a:spcAft>
              <a:buSzPts val="1800"/>
              <a:buChar char="●"/>
            </a:pPr>
            <a:r>
              <a:rPr lang="en" b="1"/>
              <a:t>48% of consumers in surveyed countries around the world say they get inspiration for purchases online</a:t>
            </a:r>
            <a:endParaRPr b="1"/>
          </a:p>
          <a:p>
            <a:pPr marL="914400" lvl="1" indent="-317500" algn="l" rtl="0">
              <a:spcBef>
                <a:spcPts val="0"/>
              </a:spcBef>
              <a:spcAft>
                <a:spcPts val="0"/>
              </a:spcAft>
              <a:buSzPts val="1400"/>
              <a:buChar char="○"/>
            </a:pPr>
            <a:r>
              <a:rPr lang="en" b="1"/>
              <a:t>A blog post about business casual trends featuring Payless products will inspire consumers to buy them</a:t>
            </a:r>
            <a:endParaRPr b="1"/>
          </a:p>
          <a:p>
            <a:pPr marL="457200" lvl="0" indent="-342900" algn="l" rtl="0">
              <a:spcBef>
                <a:spcPts val="0"/>
              </a:spcBef>
              <a:spcAft>
                <a:spcPts val="0"/>
              </a:spcAft>
              <a:buSzPts val="1800"/>
              <a:buChar char="●"/>
            </a:pPr>
            <a:r>
              <a:rPr lang="en" b="1"/>
              <a:t>Other need: Early and affordable holidays shopping options</a:t>
            </a:r>
            <a:endParaRPr b="1"/>
          </a:p>
          <a:p>
            <a:pPr marL="457200" lvl="0" indent="-342900" algn="l" rtl="0">
              <a:spcBef>
                <a:spcPts val="0"/>
              </a:spcBef>
              <a:spcAft>
                <a:spcPts val="0"/>
              </a:spcAft>
              <a:buSzPts val="1800"/>
              <a:buChar char="●"/>
            </a:pPr>
            <a:r>
              <a:rPr lang="en" b="1"/>
              <a:t>Hook consumers in by satisfying their immediate needs and establishing trust/loyalty, then remind them of their other need, which is early affordable options for Christmas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Google Search Product Listing</a:t>
            </a:r>
            <a:endParaRPr/>
          </a:p>
        </p:txBody>
      </p:sp>
      <p:sp>
        <p:nvSpPr>
          <p:cNvPr id="150" name="Google Shape;150;p20"/>
          <p:cNvSpPr txBox="1">
            <a:spLocks noGrp="1"/>
          </p:cNvSpPr>
          <p:nvPr>
            <p:ph type="body" idx="1"/>
          </p:nvPr>
        </p:nvSpPr>
        <p:spPr>
          <a:xfrm>
            <a:off x="311700" y="1266325"/>
            <a:ext cx="3771600" cy="37476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b="1"/>
              <a:t>WHAT?</a:t>
            </a:r>
            <a:endParaRPr b="1"/>
          </a:p>
          <a:p>
            <a:pPr marL="457200" lvl="0" indent="-317182" algn="l" rtl="0">
              <a:spcBef>
                <a:spcPts val="1200"/>
              </a:spcBef>
              <a:spcAft>
                <a:spcPts val="0"/>
              </a:spcAft>
              <a:buSzPct val="100000"/>
              <a:buChar char="●"/>
            </a:pPr>
            <a:r>
              <a:rPr lang="en" b="1" u="sng"/>
              <a:t>Google shopping</a:t>
            </a:r>
            <a:r>
              <a:rPr lang="en" b="1"/>
              <a:t> product listing </a:t>
            </a:r>
            <a:endParaRPr b="1"/>
          </a:p>
          <a:p>
            <a:pPr marL="914400" lvl="1" indent="-297497" algn="l" rtl="0">
              <a:spcBef>
                <a:spcPts val="0"/>
              </a:spcBef>
              <a:spcAft>
                <a:spcPts val="0"/>
              </a:spcAft>
              <a:buSzPct val="100000"/>
              <a:buChar char="○"/>
            </a:pPr>
            <a:r>
              <a:rPr lang="en" b="1"/>
              <a:t>“Mudd Womens Beyley Quilted Twin Core Sneaker” - an example of a business casual shoe available at Payless</a:t>
            </a:r>
            <a:endParaRPr b="1"/>
          </a:p>
          <a:p>
            <a:pPr marL="914400" lvl="1" indent="-297497" algn="l" rtl="0">
              <a:spcBef>
                <a:spcPts val="0"/>
              </a:spcBef>
              <a:spcAft>
                <a:spcPts val="0"/>
              </a:spcAft>
              <a:buSzPct val="100000"/>
              <a:buChar char="○"/>
            </a:pPr>
            <a:r>
              <a:rPr lang="en" b="1"/>
              <a:t>If you show a consumer examples, they will be more likely to buy your brand</a:t>
            </a:r>
            <a:endParaRPr b="1"/>
          </a:p>
          <a:p>
            <a:pPr marL="457200" lvl="0" indent="-317182" algn="l" rtl="0">
              <a:spcBef>
                <a:spcPts val="0"/>
              </a:spcBef>
              <a:spcAft>
                <a:spcPts val="0"/>
              </a:spcAft>
              <a:buSzPct val="100000"/>
              <a:buChar char="●"/>
            </a:pPr>
            <a:r>
              <a:rPr lang="en" b="1"/>
              <a:t>“Low price” on the top left</a:t>
            </a:r>
            <a:endParaRPr b="1"/>
          </a:p>
          <a:p>
            <a:pPr marL="914400" lvl="1" indent="-297497" algn="l" rtl="0">
              <a:spcBef>
                <a:spcPts val="0"/>
              </a:spcBef>
              <a:spcAft>
                <a:spcPts val="0"/>
              </a:spcAft>
              <a:buSzPct val="100000"/>
              <a:buChar char="○"/>
            </a:pPr>
            <a:r>
              <a:rPr lang="en" b="1"/>
              <a:t>Payless is the affordable option, attracts consumers and gains interest</a:t>
            </a:r>
            <a:endParaRPr b="1"/>
          </a:p>
          <a:p>
            <a:pPr marL="457200" lvl="0" indent="-317182" algn="l" rtl="0">
              <a:spcBef>
                <a:spcPts val="0"/>
              </a:spcBef>
              <a:spcAft>
                <a:spcPts val="0"/>
              </a:spcAft>
              <a:buSzPct val="100000"/>
              <a:buChar char="●"/>
            </a:pPr>
            <a:r>
              <a:rPr lang="en" b="1"/>
              <a:t>“Free delivery”</a:t>
            </a:r>
            <a:endParaRPr b="1"/>
          </a:p>
          <a:p>
            <a:pPr marL="914400" lvl="1" indent="-297497" algn="l" rtl="0">
              <a:spcBef>
                <a:spcPts val="0"/>
              </a:spcBef>
              <a:spcAft>
                <a:spcPts val="0"/>
              </a:spcAft>
              <a:buSzPct val="100000"/>
              <a:buChar char="○"/>
            </a:pPr>
            <a:r>
              <a:rPr lang="en" b="1"/>
              <a:t>Entices consumers to order online </a:t>
            </a:r>
            <a:endParaRPr b="1"/>
          </a:p>
          <a:p>
            <a:pPr marL="0" lvl="0" indent="0" algn="l" rtl="0">
              <a:spcBef>
                <a:spcPts val="1200"/>
              </a:spcBef>
              <a:spcAft>
                <a:spcPts val="0"/>
              </a:spcAft>
              <a:buNone/>
            </a:pPr>
            <a:endParaRPr b="1"/>
          </a:p>
          <a:p>
            <a:pPr marL="0" lvl="0" indent="0" algn="l" rtl="0">
              <a:spcBef>
                <a:spcPts val="1200"/>
              </a:spcBef>
              <a:spcAft>
                <a:spcPts val="1200"/>
              </a:spcAft>
              <a:buNone/>
            </a:pPr>
            <a:endParaRPr b="1"/>
          </a:p>
        </p:txBody>
      </p:sp>
      <p:pic>
        <p:nvPicPr>
          <p:cNvPr id="151" name="Google Shape;151;p20"/>
          <p:cNvPicPr preferRelativeResize="0"/>
          <p:nvPr/>
        </p:nvPicPr>
        <p:blipFill>
          <a:blip r:embed="rId3">
            <a:alphaModFix/>
          </a:blip>
          <a:stretch>
            <a:fillRect/>
          </a:stretch>
        </p:blipFill>
        <p:spPr>
          <a:xfrm>
            <a:off x="4026325" y="1152325"/>
            <a:ext cx="4996800" cy="3747600"/>
          </a:xfrm>
          <a:prstGeom prst="rect">
            <a:avLst/>
          </a:prstGeom>
          <a:noFill/>
          <a:ln>
            <a:noFill/>
          </a:ln>
        </p:spPr>
      </p:pic>
      <p:sp>
        <p:nvSpPr>
          <p:cNvPr id="152" name="Google Shape;152;p20"/>
          <p:cNvSpPr txBox="1"/>
          <p:nvPr/>
        </p:nvSpPr>
        <p:spPr>
          <a:xfrm rot="-1461560">
            <a:off x="7058033" y="308315"/>
            <a:ext cx="1613982" cy="5539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1"/>
                </a:solidFill>
                <a:highlight>
                  <a:schemeClr val="dk1"/>
                </a:highlight>
                <a:latin typeface="Open Sans"/>
                <a:ea typeface="Open Sans"/>
                <a:cs typeface="Open Sans"/>
                <a:sym typeface="Open Sans"/>
              </a:rPr>
              <a:t>ATTRACT</a:t>
            </a:r>
            <a:endParaRPr sz="2400" b="1">
              <a:solidFill>
                <a:schemeClr val="accent1"/>
              </a:solidFill>
              <a:highlight>
                <a:schemeClr val="dk1"/>
              </a:highlight>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Google Search Product Listing</a:t>
            </a:r>
            <a:endParaRPr/>
          </a:p>
        </p:txBody>
      </p:sp>
      <p:sp>
        <p:nvSpPr>
          <p:cNvPr id="158" name="Google Shape;158;p21"/>
          <p:cNvSpPr txBox="1">
            <a:spLocks noGrp="1"/>
          </p:cNvSpPr>
          <p:nvPr>
            <p:ph type="body" idx="1"/>
          </p:nvPr>
        </p:nvSpPr>
        <p:spPr>
          <a:xfrm>
            <a:off x="311700" y="1266325"/>
            <a:ext cx="8370600" cy="374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WHY?</a:t>
            </a:r>
            <a:endParaRPr b="1"/>
          </a:p>
          <a:p>
            <a:pPr marL="457200" lvl="0" indent="-342900" algn="l" rtl="0">
              <a:spcBef>
                <a:spcPts val="1200"/>
              </a:spcBef>
              <a:spcAft>
                <a:spcPts val="0"/>
              </a:spcAft>
              <a:buSzPts val="1800"/>
              <a:buChar char="●"/>
            </a:pPr>
            <a:r>
              <a:rPr lang="en" b="1"/>
              <a:t>In the U.S. → 133% increase in searches for “business casual examples” and 143% increase in searches for “smart casual dress code” </a:t>
            </a:r>
            <a:endParaRPr b="1"/>
          </a:p>
          <a:p>
            <a:pPr marL="457200" lvl="0" indent="-342900" algn="l" rtl="0">
              <a:spcBef>
                <a:spcPts val="0"/>
              </a:spcBef>
              <a:spcAft>
                <a:spcPts val="0"/>
              </a:spcAft>
              <a:buSzPts val="1800"/>
              <a:buChar char="●"/>
            </a:pPr>
            <a:r>
              <a:rPr lang="en" b="1"/>
              <a:t>Product listings at the top of Google searches with these keywords help consumers understand what business casual looks like, making the brand with the product listing appear to be on trend and credible, leading to more purchases</a:t>
            </a:r>
            <a:endParaRPr b="1"/>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1859</Words>
  <Application>Microsoft Office PowerPoint</Application>
  <PresentationFormat>On-screen Show (16:9)</PresentationFormat>
  <Paragraphs>191</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PT Sans Narrow</vt:lpstr>
      <vt:lpstr>Open Sans</vt:lpstr>
      <vt:lpstr>Arial</vt:lpstr>
      <vt:lpstr>Roboto</vt:lpstr>
      <vt:lpstr>Tropic</vt:lpstr>
      <vt:lpstr>Case Presentation - Payless</vt:lpstr>
      <vt:lpstr>Goal</vt:lpstr>
      <vt:lpstr>Shannon </vt:lpstr>
      <vt:lpstr>Snapshot of Consumer Journey Map</vt:lpstr>
      <vt:lpstr>Map Phases &amp; Strategy to Content</vt:lpstr>
      <vt:lpstr>Content: Blog- “Keeping it Business Casual: Trendy and Affordable Shoes for Your Business Casual Wardrobe” Facebook Ad and Instagram Post  </vt:lpstr>
      <vt:lpstr>Content: Blog- “Keeping it Business Casual: Trendy and Affordable Shoes for Your Business Casual Wardrobe” Facebook Ad and Instagram Post  </vt:lpstr>
      <vt:lpstr>Content: Google Search Product Listing</vt:lpstr>
      <vt:lpstr>Content: Google Search Product Listing</vt:lpstr>
      <vt:lpstr>Content: Google Search Product Linked to the Payless Website</vt:lpstr>
      <vt:lpstr>Content: Google Search Product Linked to the Payless Website</vt:lpstr>
      <vt:lpstr>Content: Christmas Sale Website Header Ad and FB/Instagram Post</vt:lpstr>
      <vt:lpstr>Content: PLAN AHEAD: Christmas Sale Website Header Ad and FB/Instagram Post</vt:lpstr>
      <vt:lpstr>Content: Youtube Video Ad</vt:lpstr>
      <vt:lpstr>Content: Youtube Video Ad</vt:lpstr>
      <vt:lpstr>Content: Algorithm Displays Products on the Website Home Page that were Previously Viewed by the Consumer</vt:lpstr>
      <vt:lpstr>Content: Algorithm Displays Products on the Website Home Page that were Previously Viewed by the Consumer</vt:lpstr>
      <vt:lpstr>Content: Gift Messaging/Wrapping Checkout Menu and Refer a Friend GIVE $10 GET $10</vt:lpstr>
      <vt:lpstr>Content: Repost customer photo on Facebook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 - Payless</dc:title>
  <dc:creator>Kyra Kroll</dc:creator>
  <cp:lastModifiedBy>Kyra Kroll</cp:lastModifiedBy>
  <cp:revision>1</cp:revision>
  <dcterms:modified xsi:type="dcterms:W3CDTF">2022-09-17T03:10:16Z</dcterms:modified>
</cp:coreProperties>
</file>